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48245" y="9253473"/>
            <a:ext cx="121499" cy="1872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of Engineering</a:t>
            </a:r>
            <a:br>
              <a:rPr lang="en-US" sz="3600" dirty="0" smtClean="0"/>
            </a:br>
            <a:r>
              <a:rPr lang="en-US" sz="3600" dirty="0" smtClean="0"/>
              <a:t>Department of Communications Engineering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Satellite Communications</a:t>
            </a:r>
          </a:p>
          <a:p>
            <a:pPr algn="ctr"/>
            <a:r>
              <a:rPr lang="en-US" sz="3600" dirty="0" smtClean="0"/>
              <a:t>By: </a:t>
            </a:r>
          </a:p>
          <a:p>
            <a:pPr algn="ctr"/>
            <a:r>
              <a:rPr lang="en-US" sz="3600" dirty="0" smtClean="0"/>
              <a:t>Dr. </a:t>
            </a:r>
            <a:r>
              <a:rPr lang="en-US" sz="3600" dirty="0" err="1" smtClean="0"/>
              <a:t>Majidah</a:t>
            </a:r>
            <a:r>
              <a:rPr lang="en-US" sz="3600" dirty="0" smtClean="0"/>
              <a:t> </a:t>
            </a:r>
            <a:r>
              <a:rPr lang="en-US" sz="3600" dirty="0" err="1" smtClean="0"/>
              <a:t>Hameed</a:t>
            </a:r>
            <a:r>
              <a:rPr lang="en-US" sz="3600" dirty="0" smtClean="0"/>
              <a:t> </a:t>
            </a:r>
            <a:r>
              <a:rPr lang="en-US" sz="3600" dirty="0" err="1" smtClean="0"/>
              <a:t>Majeed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816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6" y="4097425"/>
            <a:ext cx="6999274" cy="1609343"/>
          </a:xfrm>
        </p:spPr>
        <p:txBody>
          <a:bodyPr/>
          <a:lstStyle/>
          <a:p>
            <a:pPr algn="ctr"/>
            <a:r>
              <a:rPr lang="en-US" sz="8000" dirty="0" smtClean="0"/>
              <a:t>Lecture </a:t>
            </a:r>
            <a:r>
              <a:rPr lang="en-US" sz="8000" smtClean="0"/>
              <a:t># 8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8027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00176"/>
            <a:ext cx="6255385" cy="6828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" algn="ctr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CHAP</a:t>
            </a:r>
            <a:r>
              <a:rPr sz="1600" b="1" spc="-10" dirty="0" smtClean="0">
                <a:latin typeface="Times New Roman"/>
                <a:cs typeface="Times New Roman"/>
              </a:rPr>
              <a:t>T</a:t>
            </a:r>
            <a:r>
              <a:rPr sz="1600" b="1" spc="0" dirty="0" smtClean="0">
                <a:latin typeface="Times New Roman"/>
                <a:cs typeface="Times New Roman"/>
              </a:rPr>
              <a:t>ER 4</a:t>
            </a:r>
            <a:endParaRPr sz="1600">
              <a:latin typeface="Times New Roman"/>
              <a:cs typeface="Times New Roman"/>
            </a:endParaRPr>
          </a:p>
          <a:p>
            <a:pPr marL="1535430" marR="1535430" indent="0" algn="ctr">
              <a:lnSpc>
                <a:spcPts val="2850"/>
              </a:lnSpc>
              <a:spcBef>
                <a:spcPts val="235"/>
              </a:spcBef>
            </a:pPr>
            <a:r>
              <a:rPr sz="1600" b="1" dirty="0" smtClean="0">
                <a:latin typeface="Times New Roman"/>
                <a:cs typeface="Times New Roman"/>
              </a:rPr>
              <a:t>GLOB</a:t>
            </a:r>
            <a:r>
              <a:rPr sz="1600" b="1" spc="-10" dirty="0" smtClean="0">
                <a:latin typeface="Times New Roman"/>
                <a:cs typeface="Times New Roman"/>
              </a:rPr>
              <a:t>A</a:t>
            </a:r>
            <a:r>
              <a:rPr sz="1600" b="1" spc="0" dirty="0" smtClean="0">
                <a:latin typeface="Times New Roman"/>
                <a:cs typeface="Times New Roman"/>
              </a:rPr>
              <a:t>L POS</a:t>
            </a:r>
            <a:r>
              <a:rPr sz="1600" b="1" spc="-10" dirty="0" smtClean="0">
                <a:latin typeface="Times New Roman"/>
                <a:cs typeface="Times New Roman"/>
              </a:rPr>
              <a:t>I</a:t>
            </a:r>
            <a:r>
              <a:rPr sz="1600" b="1" spc="0" dirty="0" smtClean="0">
                <a:latin typeface="Times New Roman"/>
                <a:cs typeface="Times New Roman"/>
              </a:rPr>
              <a:t>TIONI</a:t>
            </a:r>
            <a:r>
              <a:rPr sz="1600" b="1" spc="-10" dirty="0" smtClean="0">
                <a:latin typeface="Times New Roman"/>
                <a:cs typeface="Times New Roman"/>
              </a:rPr>
              <a:t>N</a:t>
            </a:r>
            <a:r>
              <a:rPr sz="1600" b="1" spc="0" dirty="0" smtClean="0">
                <a:latin typeface="Times New Roman"/>
                <a:cs typeface="Times New Roman"/>
              </a:rPr>
              <a:t>G SYS</a:t>
            </a:r>
            <a:r>
              <a:rPr sz="1600" b="1" spc="-10" dirty="0" smtClean="0">
                <a:latin typeface="Times New Roman"/>
                <a:cs typeface="Times New Roman"/>
              </a:rPr>
              <a:t>T</a:t>
            </a:r>
            <a:r>
              <a:rPr sz="1600" b="1" spc="0" dirty="0" smtClean="0">
                <a:latin typeface="Times New Roman"/>
                <a:cs typeface="Times New Roman"/>
              </a:rPr>
              <a:t>EM GPS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38"/>
              </a:spcBef>
            </a:pPr>
            <a:endParaRPr sz="650"/>
          </a:p>
          <a:p>
            <a:pPr marL="12700" marR="5046345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</a:t>
            </a:r>
            <a:r>
              <a:rPr sz="1400" b="1" spc="40" dirty="0" smtClean="0">
                <a:latin typeface="Times New Roman"/>
                <a:cs typeface="Times New Roman"/>
              </a:rPr>
              <a:t>1</a:t>
            </a:r>
            <a:r>
              <a:rPr sz="1400" b="1" spc="-10" dirty="0" smtClean="0">
                <a:latin typeface="Times New Roman"/>
                <a:cs typeface="Times New Roman"/>
              </a:rPr>
              <a:t>Introduction</a:t>
            </a:r>
            <a:endParaRPr sz="1400">
              <a:latin typeface="Times New Roman"/>
              <a:cs typeface="Times New Roman"/>
            </a:endParaRPr>
          </a:p>
          <a:p>
            <a:pPr marL="12700" marR="19050">
              <a:lnSpc>
                <a:spcPts val="2420"/>
              </a:lnSpc>
              <a:spcBef>
                <a:spcPts val="17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At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beginning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1970s,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new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proje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was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proposed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GPS.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This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concept pro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ised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fulfill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all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requirements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governm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nt,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ely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one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should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 marR="15240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be able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ones</a:t>
            </a:r>
            <a:r>
              <a:rPr sz="1400" spc="-5" dirty="0" smtClean="0">
                <a:latin typeface="Times New Roman"/>
                <a:cs typeface="Times New Roman"/>
              </a:rPr>
              <a:t> p</a:t>
            </a:r>
            <a:r>
              <a:rPr sz="1400" spc="-10" dirty="0" smtClean="0">
                <a:latin typeface="Times New Roman"/>
                <a:cs typeface="Times New Roman"/>
              </a:rPr>
              <a:t>osition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curately, 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10" dirty="0" smtClean="0">
                <a:latin typeface="Times New Roman"/>
                <a:cs typeface="Times New Roman"/>
              </a:rPr>
              <a:t>any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point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 the 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rth’s </a:t>
            </a:r>
            <a:r>
              <a:rPr sz="1400" spc="-10" dirty="0" smtClean="0">
                <a:latin typeface="Times New Roman"/>
                <a:cs typeface="Times New Roman"/>
              </a:rPr>
              <a:t>surfac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, at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 marR="3962400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time,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weather conditions.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7"/>
              </a:spcBef>
            </a:pPr>
            <a:endParaRPr sz="1400"/>
          </a:p>
          <a:p>
            <a:pPr marL="12700" marR="17780">
              <a:lnSpc>
                <a:spcPct val="1436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shortened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form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NAVSTAR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GPS.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This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ronym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NAVigation System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 Time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Rangi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Global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y</a:t>
            </a:r>
            <a:r>
              <a:rPr sz="1400" spc="-10" dirty="0" smtClean="0">
                <a:latin typeface="Times New Roman"/>
                <a:cs typeface="Times New Roman"/>
              </a:rPr>
              <a:t>ste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27051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first satellites </a:t>
            </a:r>
            <a:r>
              <a:rPr sz="1400" spc="-10" dirty="0" smtClean="0">
                <a:latin typeface="Times New Roman"/>
                <a:cs typeface="Times New Roman"/>
              </a:rPr>
              <a:t>were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aunched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into space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1978.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System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declared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fully operational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April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1995.</a:t>
            </a:r>
            <a:endParaRPr sz="1400">
              <a:latin typeface="Times New Roman"/>
              <a:cs typeface="Times New Roman"/>
            </a:endParaRPr>
          </a:p>
          <a:p>
            <a:pPr marL="12700" marR="318770" indent="13335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Global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System consists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24 </a:t>
            </a:r>
            <a:r>
              <a:rPr sz="1400" spc="-5" dirty="0" smtClean="0">
                <a:latin typeface="Times New Roman"/>
                <a:cs typeface="Times New Roman"/>
              </a:rPr>
              <a:t>satellites, </a:t>
            </a:r>
            <a:r>
              <a:rPr sz="1400" spc="-10" dirty="0" smtClean="0">
                <a:latin typeface="Times New Roman"/>
                <a:cs typeface="Times New Roman"/>
              </a:rPr>
              <a:t>that circle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globe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once every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12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hours,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provide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worldwide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position,</a:t>
            </a:r>
            <a:r>
              <a:rPr sz="1400" spc="-5" dirty="0" smtClean="0">
                <a:latin typeface="Times New Roman"/>
                <a:cs typeface="Times New Roman"/>
              </a:rPr>
              <a:t> ti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velocity infor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 m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kes</a:t>
            </a:r>
            <a:r>
              <a:rPr sz="1400" spc="-5" dirty="0" smtClean="0">
                <a:latin typeface="Times New Roman"/>
                <a:cs typeface="Times New Roman"/>
              </a:rPr>
              <a:t> it p</a:t>
            </a:r>
            <a:r>
              <a:rPr sz="1400" spc="-10" dirty="0" smtClean="0">
                <a:latin typeface="Times New Roman"/>
                <a:cs typeface="Times New Roman"/>
              </a:rPr>
              <a:t>ossi</a:t>
            </a:r>
            <a:r>
              <a:rPr sz="1400" spc="-5" dirty="0" smtClean="0">
                <a:latin typeface="Times New Roman"/>
                <a:cs typeface="Times New Roman"/>
              </a:rPr>
              <a:t>ble </a:t>
            </a:r>
            <a:r>
              <a:rPr sz="1400" spc="-10" dirty="0" smtClean="0">
                <a:latin typeface="Times New Roman"/>
                <a:cs typeface="Times New Roman"/>
              </a:rPr>
              <a:t>to pre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isely identify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ations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 by measuring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 from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satellites. G</a:t>
            </a:r>
            <a:r>
              <a:rPr sz="1400" spc="-10" dirty="0" smtClean="0">
                <a:latin typeface="Times New Roman"/>
                <a:cs typeface="Times New Roman"/>
              </a:rPr>
              <a:t>PS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llows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you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re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ord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cre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te </a:t>
            </a:r>
            <a:r>
              <a:rPr sz="1400" spc="-10" dirty="0" smtClean="0">
                <a:latin typeface="Times New Roman"/>
                <a:cs typeface="Times New Roman"/>
              </a:rPr>
              <a:t>locations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help you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vigate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 those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places.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total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configuration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is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prised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three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distinct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ents: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 Segment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orbiting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rth.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Control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Seg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tations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positioned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</a:t>
            </a:r>
            <a:r>
              <a:rPr sz="1400" spc="0" dirty="0" smtClean="0">
                <a:latin typeface="Times New Roman"/>
                <a:cs typeface="Times New Roman"/>
              </a:rPr>
              <a:t>‘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equator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control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User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Seg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Anybody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 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gnal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shown 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(4.1).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170426"/>
            <a:ext cx="6256020" cy="2065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35" algn="ct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4.</a:t>
            </a:r>
            <a:r>
              <a:rPr sz="1400" spc="-15" dirty="0" smtClean="0">
                <a:latin typeface="Times New Roman"/>
                <a:cs typeface="Times New Roman"/>
              </a:rPr>
              <a:t>1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segm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4.2 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Space Se</a:t>
            </a:r>
            <a:r>
              <a:rPr sz="1400" b="1" spc="-5" dirty="0" smtClean="0">
                <a:latin typeface="Times New Roman"/>
                <a:cs typeface="Times New Roman"/>
              </a:rPr>
              <a:t>g</a:t>
            </a:r>
            <a:r>
              <a:rPr sz="1400" b="1" spc="-10" dirty="0" smtClean="0">
                <a:latin typeface="Times New Roman"/>
                <a:cs typeface="Times New Roman"/>
              </a:rPr>
              <a:t>ment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7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Spa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5" dirty="0" smtClean="0">
                <a:latin typeface="Times New Roman"/>
                <a:cs typeface="Times New Roman"/>
              </a:rPr>
              <a:t>nt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ned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consist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24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orbiting 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 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-10" dirty="0" smtClean="0">
                <a:latin typeface="Times New Roman"/>
                <a:cs typeface="Times New Roman"/>
              </a:rPr>
              <a:t> approxi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ately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20200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km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Each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pletes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one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every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twelve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hours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(two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</a:t>
            </a: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every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24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hours).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At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time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of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writing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there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26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operat</a:t>
            </a:r>
            <a:r>
              <a:rPr sz="1400" spc="-1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onal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orbiting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 shown 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(</a:t>
            </a:r>
            <a:r>
              <a:rPr sz="1400" spc="-5" dirty="0" smtClean="0">
                <a:latin typeface="Times New Roman"/>
                <a:cs typeface="Times New Roman"/>
              </a:rPr>
              <a:t>4.2).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3604" y="8805417"/>
            <a:ext cx="271145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Fig (4.2)GPS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r>
              <a:rPr sz="1400" b="1" spc="-5" dirty="0" smtClean="0">
                <a:latin typeface="Times New Roman"/>
                <a:cs typeface="Times New Roman"/>
              </a:rPr>
              <a:t>atellite </a:t>
            </a:r>
            <a:r>
              <a:rPr sz="1400" b="1" spc="-10" dirty="0" smtClean="0">
                <a:latin typeface="Times New Roman"/>
                <a:cs typeface="Times New Roman"/>
              </a:rPr>
              <a:t>Constellation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86914" y="914400"/>
            <a:ext cx="4084066" cy="3167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14650" y="6637781"/>
            <a:ext cx="2238375" cy="2076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4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7192"/>
            <a:ext cx="6254115" cy="522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segment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designed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will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visible above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15°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</a:t>
            </a:r>
            <a:r>
              <a:rPr sz="1400" spc="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-off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angle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int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rth’s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surface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one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time.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our</a:t>
            </a:r>
            <a:r>
              <a:rPr sz="1400" spc="-5" dirty="0" smtClean="0">
                <a:latin typeface="Times New Roman"/>
                <a:cs typeface="Times New Roman"/>
              </a:rPr>
              <a:t> satellites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ust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 visible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most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applications.</a:t>
            </a:r>
            <a:endParaRPr sz="1400">
              <a:latin typeface="Times New Roman"/>
              <a:cs typeface="Times New Roman"/>
            </a:endParaRPr>
          </a:p>
          <a:p>
            <a:pPr marL="12700" marR="13335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Each  GPS 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has  several  very  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curate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ato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cloc</a:t>
            </a:r>
            <a:r>
              <a:rPr sz="1400" spc="-5" dirty="0" smtClean="0">
                <a:latin typeface="Times New Roman"/>
                <a:cs typeface="Times New Roman"/>
              </a:rPr>
              <a:t>k</a:t>
            </a:r>
            <a:r>
              <a:rPr sz="1400" spc="-10" dirty="0" smtClean="0">
                <a:latin typeface="Times New Roman"/>
                <a:cs typeface="Times New Roman"/>
              </a:rPr>
              <a:t>s  on  board.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clocks operate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funda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ental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frequ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ncy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10</a:t>
            </a:r>
            <a:r>
              <a:rPr sz="1400" spc="-15" dirty="0" smtClean="0">
                <a:latin typeface="Times New Roman"/>
                <a:cs typeface="Times New Roman"/>
              </a:rPr>
              <a:t>.</a:t>
            </a:r>
            <a:r>
              <a:rPr sz="1400" spc="-10" dirty="0" smtClean="0">
                <a:latin typeface="Times New Roman"/>
                <a:cs typeface="Times New Roman"/>
              </a:rPr>
              <a:t>23MH</a:t>
            </a:r>
            <a:r>
              <a:rPr sz="1400" spc="-15" dirty="0" smtClean="0">
                <a:latin typeface="Times New Roman"/>
                <a:cs typeface="Times New Roman"/>
              </a:rPr>
              <a:t>z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his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generate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sig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that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oadcast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ellite.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broadcast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carrier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waves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constantly.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These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arrier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waves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-</a:t>
            </a:r>
            <a:r>
              <a:rPr sz="1400" spc="-10" dirty="0" smtClean="0">
                <a:latin typeface="Times New Roman"/>
                <a:cs typeface="Times New Roman"/>
              </a:rPr>
              <a:t> B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(used 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radio),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travel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</a:t>
            </a:r>
            <a:r>
              <a:rPr sz="1400" spc="-5" dirty="0" smtClean="0">
                <a:latin typeface="Times New Roman"/>
                <a:cs typeface="Times New Roman"/>
              </a:rPr>
              <a:t> at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ed of</a:t>
            </a:r>
            <a:r>
              <a:rPr sz="1400" spc="-5" dirty="0" smtClean="0">
                <a:latin typeface="Times New Roman"/>
                <a:cs typeface="Times New Roman"/>
              </a:rPr>
              <a:t> light.</a:t>
            </a:r>
            <a:endParaRPr sz="1400">
              <a:latin typeface="Times New Roman"/>
              <a:cs typeface="Times New Roman"/>
            </a:endParaRPr>
          </a:p>
          <a:p>
            <a:pPr marL="12700" marR="13970" algn="just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These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ier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waves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deri</a:t>
            </a:r>
            <a:r>
              <a:rPr sz="1400" spc="-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funda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ental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frequency,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gener</a:t>
            </a:r>
            <a:r>
              <a:rPr sz="1400" spc="-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ted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ry pre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ise ato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clock:</a:t>
            </a:r>
            <a:endParaRPr sz="1400">
              <a:latin typeface="Times New Roman"/>
              <a:cs typeface="Times New Roman"/>
            </a:endParaRPr>
          </a:p>
          <a:p>
            <a:pPr marL="12700" marR="11112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Each</a:t>
            </a:r>
            <a:r>
              <a:rPr sz="1400" spc="-5" dirty="0" smtClean="0">
                <a:latin typeface="Times New Roman"/>
                <a:cs typeface="Times New Roman"/>
              </a:rPr>
              <a:t> satel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ite </a:t>
            </a:r>
            <a:r>
              <a:rPr sz="1400" spc="-10" dirty="0" smtClean="0">
                <a:latin typeface="Times New Roman"/>
                <a:cs typeface="Times New Roman"/>
              </a:rPr>
              <a:t>has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design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life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pprox</a:t>
            </a:r>
            <a:r>
              <a:rPr sz="1400" spc="-15" dirty="0" smtClean="0">
                <a:latin typeface="Times New Roman"/>
                <a:cs typeface="Times New Roman"/>
              </a:rPr>
              <a:t>ima</a:t>
            </a:r>
            <a:r>
              <a:rPr sz="1400" spc="-10" dirty="0" smtClean="0">
                <a:latin typeface="Times New Roman"/>
                <a:cs typeface="Times New Roman"/>
              </a:rPr>
              <a:t>tely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10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years,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ghs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</a:t>
            </a:r>
            <a:r>
              <a:rPr sz="1400" spc="-5" dirty="0" smtClean="0">
                <a:latin typeface="Times New Roman"/>
                <a:cs typeface="Times New Roman"/>
              </a:rPr>
              <a:t>ut</a:t>
            </a:r>
            <a:r>
              <a:rPr sz="1400" spc="-10" dirty="0" smtClean="0">
                <a:latin typeface="Times New Roman"/>
                <a:cs typeface="Times New Roman"/>
              </a:rPr>
              <a:t> 2,000 po</a:t>
            </a:r>
            <a:r>
              <a:rPr sz="1400" spc="-1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nds, and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bout 17 fe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t 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ross with</a:t>
            </a:r>
            <a:r>
              <a:rPr sz="1400" spc="-5" dirty="0" smtClean="0">
                <a:latin typeface="Times New Roman"/>
                <a:cs typeface="Times New Roman"/>
              </a:rPr>
              <a:t> its </a:t>
            </a:r>
            <a:r>
              <a:rPr sz="1400" spc="-10" dirty="0" smtClean="0">
                <a:latin typeface="Times New Roman"/>
                <a:cs typeface="Times New Roman"/>
              </a:rPr>
              <a:t>solar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panels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exten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marL="12700" marR="4382770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</a:t>
            </a:r>
            <a:r>
              <a:rPr sz="1400" b="1" spc="40" dirty="0" smtClean="0">
                <a:latin typeface="Times New Roman"/>
                <a:cs typeface="Times New Roman"/>
              </a:rPr>
              <a:t>2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Co</a:t>
            </a:r>
            <a:r>
              <a:rPr sz="1400" b="1" spc="-5" dirty="0" smtClean="0">
                <a:latin typeface="Times New Roman"/>
                <a:cs typeface="Times New Roman"/>
              </a:rPr>
              <a:t>n</a:t>
            </a:r>
            <a:r>
              <a:rPr sz="1400" b="1" spc="-10" dirty="0" smtClean="0">
                <a:latin typeface="Times New Roman"/>
                <a:cs typeface="Times New Roman"/>
              </a:rPr>
              <a:t>trol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Segment</a:t>
            </a:r>
            <a:endParaRPr sz="1400">
              <a:latin typeface="Times New Roman"/>
              <a:cs typeface="Times New Roman"/>
            </a:endParaRPr>
          </a:p>
          <a:p>
            <a:pPr marL="12700" marR="24765">
              <a:lnSpc>
                <a:spcPts val="2410"/>
              </a:lnSpc>
              <a:spcBef>
                <a:spcPts val="19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Contr</a:t>
            </a:r>
            <a:r>
              <a:rPr sz="1400" spc="-5" dirty="0" smtClean="0">
                <a:latin typeface="Times New Roman"/>
                <a:cs typeface="Times New Roman"/>
              </a:rPr>
              <a:t>ol </a:t>
            </a:r>
            <a:r>
              <a:rPr sz="1400" spc="-10" dirty="0" smtClean="0">
                <a:latin typeface="Times New Roman"/>
                <a:cs typeface="Times New Roman"/>
              </a:rPr>
              <a:t>Segme</a:t>
            </a:r>
            <a:r>
              <a:rPr sz="1400" spc="-5" dirty="0" smtClean="0">
                <a:latin typeface="Times New Roman"/>
                <a:cs typeface="Times New Roman"/>
              </a:rPr>
              <a:t>nt </a:t>
            </a:r>
            <a:r>
              <a:rPr sz="1400" spc="-10" dirty="0" smtClean="0">
                <a:latin typeface="Times New Roman"/>
                <a:cs typeface="Times New Roman"/>
              </a:rPr>
              <a:t>consists of one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master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ontrol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station </a:t>
            </a:r>
            <a:r>
              <a:rPr sz="1400" spc="-5" dirty="0" smtClean="0">
                <a:latin typeface="Times New Roman"/>
                <a:cs typeface="Times New Roman"/>
              </a:rPr>
              <a:t>( </a:t>
            </a:r>
            <a:r>
              <a:rPr sz="1400" spc="-10" dirty="0" smtClean="0">
                <a:latin typeface="Times New Roman"/>
                <a:cs typeface="Times New Roman"/>
              </a:rPr>
              <a:t>MCS)</a:t>
            </a:r>
            <a:r>
              <a:rPr sz="1400" spc="-5" dirty="0" smtClean="0">
                <a:latin typeface="Times New Roman"/>
                <a:cs typeface="Times New Roman"/>
              </a:rPr>
              <a:t> , </a:t>
            </a:r>
            <a:r>
              <a:rPr sz="1400" spc="-10" dirty="0" smtClean="0">
                <a:latin typeface="Times New Roman"/>
                <a:cs typeface="Times New Roman"/>
              </a:rPr>
              <a:t>5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onitor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stations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 gr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anten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distributed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-5" dirty="0" smtClean="0">
                <a:latin typeface="Times New Roman"/>
                <a:cs typeface="Times New Roman"/>
              </a:rPr>
              <a:t>gst </a:t>
            </a:r>
            <a:r>
              <a:rPr sz="1400" spc="-10" dirty="0" smtClean="0">
                <a:latin typeface="Times New Roman"/>
                <a:cs typeface="Times New Roman"/>
              </a:rPr>
              <a:t>5 locations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roughly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earth’s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qua</a:t>
            </a: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fig  </a:t>
            </a:r>
            <a:r>
              <a:rPr sz="1400" spc="-5" dirty="0" smtClean="0">
                <a:latin typeface="Times New Roman"/>
                <a:cs typeface="Times New Roman"/>
              </a:rPr>
              <a:t>( </a:t>
            </a:r>
            <a:r>
              <a:rPr sz="1400" spc="-10" dirty="0" smtClean="0">
                <a:latin typeface="Times New Roman"/>
                <a:cs typeface="Times New Roman"/>
              </a:rPr>
              <a:t>4.</a:t>
            </a:r>
            <a:r>
              <a:rPr sz="1400" spc="-5" dirty="0" smtClean="0">
                <a:latin typeface="Times New Roman"/>
                <a:cs typeface="Times New Roman"/>
              </a:rPr>
              <a:t>3).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69715" y="8740393"/>
            <a:ext cx="9194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80200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fig  </a:t>
            </a:r>
            <a:r>
              <a:rPr sz="1400" spc="-5" dirty="0" smtClean="0">
                <a:latin typeface="Times New Roman"/>
                <a:cs typeface="Times New Roman"/>
              </a:rPr>
              <a:t>( </a:t>
            </a:r>
            <a:r>
              <a:rPr sz="1400" spc="-10" dirty="0" smtClean="0">
                <a:latin typeface="Times New Roman"/>
                <a:cs typeface="Times New Roman"/>
              </a:rPr>
              <a:t>4.3	</a:t>
            </a:r>
            <a:r>
              <a:rPr sz="1400" spc="-5" dirty="0" smtClean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128003"/>
            <a:ext cx="5285232" cy="2523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5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7192"/>
            <a:ext cx="6239510" cy="1852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Contr</a:t>
            </a:r>
            <a:r>
              <a:rPr sz="1400" spc="-5" dirty="0" smtClean="0">
                <a:latin typeface="Times New Roman"/>
                <a:cs typeface="Times New Roman"/>
              </a:rPr>
              <a:t>ol </a:t>
            </a:r>
            <a:r>
              <a:rPr sz="1400" spc="-10" dirty="0" smtClean="0">
                <a:latin typeface="Times New Roman"/>
                <a:cs typeface="Times New Roman"/>
              </a:rPr>
              <a:t>Segme</a:t>
            </a:r>
            <a:r>
              <a:rPr sz="1400" spc="-5" dirty="0" smtClean="0">
                <a:latin typeface="Times New Roman"/>
                <a:cs typeface="Times New Roman"/>
              </a:rPr>
              <a:t>nt  </a:t>
            </a:r>
            <a:r>
              <a:rPr sz="1400" spc="-10" dirty="0" smtClean="0">
                <a:latin typeface="Times New Roman"/>
                <a:cs typeface="Times New Roman"/>
              </a:rPr>
              <a:t>tracks  as sh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wn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(fig </a:t>
            </a:r>
            <a:r>
              <a:rPr sz="1400" spc="-10" dirty="0" smtClean="0">
                <a:latin typeface="Times New Roman"/>
                <a:cs typeface="Times New Roman"/>
              </a:rPr>
              <a:t>4.4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)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satellites, </a:t>
            </a:r>
            <a:r>
              <a:rPr sz="1400" spc="-10" dirty="0" smtClean="0">
                <a:latin typeface="Times New Roman"/>
                <a:cs typeface="Times New Roman"/>
              </a:rPr>
              <a:t>updates</a:t>
            </a:r>
            <a:r>
              <a:rPr sz="1400" spc="-5" dirty="0" smtClean="0">
                <a:latin typeface="Times New Roman"/>
                <a:cs typeface="Times New Roman"/>
              </a:rPr>
              <a:t> their</a:t>
            </a:r>
            <a:r>
              <a:rPr sz="1400" spc="-10" dirty="0" smtClean="0">
                <a:latin typeface="Times New Roman"/>
                <a:cs typeface="Times New Roman"/>
              </a:rPr>
              <a:t> orbiting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alibrates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sy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chroniz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their </a:t>
            </a:r>
            <a:r>
              <a:rPr sz="1400" spc="-10" dirty="0" smtClean="0">
                <a:latin typeface="Times New Roman"/>
                <a:cs typeface="Times New Roman"/>
              </a:rPr>
              <a:t>clocks.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further</a:t>
            </a:r>
            <a:r>
              <a:rPr sz="1400" spc="-5" dirty="0" smtClean="0">
                <a:latin typeface="Times New Roman"/>
                <a:cs typeface="Times New Roman"/>
              </a:rPr>
              <a:t> 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portant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function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ach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Predict</a:t>
            </a:r>
            <a:r>
              <a:rPr sz="1400" spc="-5" dirty="0" smtClean="0">
                <a:latin typeface="Times New Roman"/>
                <a:cs typeface="Times New Roman"/>
              </a:rPr>
              <a:t> it’s </a:t>
            </a:r>
            <a:r>
              <a:rPr sz="1400" spc="-10" dirty="0" smtClean="0">
                <a:latin typeface="Times New Roman"/>
                <a:cs typeface="Times New Roman"/>
              </a:rPr>
              <a:t>path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following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24 hours.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This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loaded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ach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su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sequently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br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adc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-10" dirty="0" smtClean="0">
                <a:latin typeface="Times New Roman"/>
                <a:cs typeface="Times New Roman"/>
              </a:rPr>
              <a:t> from</a:t>
            </a:r>
            <a:r>
              <a:rPr sz="1400" spc="-5" dirty="0" smtClean="0">
                <a:latin typeface="Times New Roman"/>
                <a:cs typeface="Times New Roman"/>
              </a:rPr>
              <a:t> it. </a:t>
            </a:r>
            <a:r>
              <a:rPr sz="1400" spc="-10" dirty="0" smtClean="0">
                <a:latin typeface="Times New Roman"/>
                <a:cs typeface="Times New Roman"/>
              </a:rPr>
              <a:t>This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nables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Receiver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know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each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can be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expected to be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found.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5818885"/>
            <a:ext cx="6231890" cy="3290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225" algn="ctr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Fig</a:t>
            </a:r>
            <a:r>
              <a:rPr sz="1400" b="1" spc="-5" dirty="0" smtClean="0">
                <a:latin typeface="Times New Roman"/>
                <a:cs typeface="Times New Roman"/>
              </a:rPr>
              <a:t> ( </a:t>
            </a:r>
            <a:r>
              <a:rPr sz="1400" b="1" spc="-10" dirty="0" smtClean="0">
                <a:latin typeface="Times New Roman"/>
                <a:cs typeface="Times New Roman"/>
              </a:rPr>
              <a:t>4.4)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MCS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uplinks data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includes:</a:t>
            </a:r>
            <a:endParaRPr sz="1400">
              <a:latin typeface="Times New Roman"/>
              <a:cs typeface="Times New Roman"/>
            </a:endParaRPr>
          </a:p>
          <a:p>
            <a:pPr marL="12700" marR="149225">
              <a:lnSpc>
                <a:spcPts val="2420"/>
              </a:lnSpc>
              <a:spcBef>
                <a:spcPts val="195"/>
              </a:spcBef>
              <a:buFont typeface="Times New Roman"/>
              <a:buChar char="•"/>
              <a:tabLst>
                <a:tab pos="11874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anac,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-5" dirty="0" smtClean="0">
                <a:latin typeface="Times New Roman"/>
                <a:cs typeface="Times New Roman"/>
              </a:rPr>
              <a:t> 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all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lth,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allows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identify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-5" dirty="0" smtClean="0">
                <a:latin typeface="Times New Roman"/>
                <a:cs typeface="Times New Roman"/>
              </a:rPr>
              <a:t> satellites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5" dirty="0" smtClean="0">
                <a:latin typeface="Times New Roman"/>
                <a:cs typeface="Times New Roman"/>
              </a:rPr>
              <a:t>its 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isp</a:t>
            </a:r>
            <a:r>
              <a:rPr sz="1400" spc="-10" dirty="0" smtClean="0">
                <a:latin typeface="Times New Roman"/>
                <a:cs typeface="Times New Roman"/>
              </a:rPr>
              <a:t>here,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0" dirty="0" smtClean="0">
                <a:latin typeface="Times New Roman"/>
                <a:cs typeface="Times New Roman"/>
              </a:rPr>
              <a:t>what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5" dirty="0" smtClean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8"/>
              </a:spcBef>
              <a:buFont typeface="Times New Roman"/>
              <a:buChar char="•"/>
            </a:pPr>
            <a:endParaRPr sz="500"/>
          </a:p>
          <a:p>
            <a:pPr marL="118745" indent="-106680">
              <a:lnSpc>
                <a:spcPct val="100000"/>
              </a:lnSpc>
              <a:buFont typeface="Times New Roman"/>
              <a:buChar char="•"/>
              <a:tabLst>
                <a:tab pos="11874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almanac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like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schedule</a:t>
            </a:r>
            <a:r>
              <a:rPr sz="1400" spc="-5" dirty="0" smtClean="0">
                <a:latin typeface="Times New Roman"/>
                <a:cs typeface="Times New Roman"/>
              </a:rPr>
              <a:t> telling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rece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ver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en 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where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 </a:t>
            </a:r>
            <a:r>
              <a:rPr sz="1400" spc="-10" dirty="0" smtClean="0">
                <a:latin typeface="Times New Roman"/>
                <a:cs typeface="Times New Roman"/>
              </a:rPr>
              <a:t>will</a:t>
            </a:r>
            <a:endParaRPr sz="1400">
              <a:latin typeface="Times New Roman"/>
              <a:cs typeface="Times New Roman"/>
            </a:endParaRPr>
          </a:p>
          <a:p>
            <a:pPr marL="12700" marR="46799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overhea</a:t>
            </a:r>
            <a:r>
              <a:rPr sz="1400" spc="-5" dirty="0" smtClean="0">
                <a:latin typeface="Times New Roman"/>
                <a:cs typeface="Times New Roman"/>
              </a:rPr>
              <a:t>d. </a:t>
            </a:r>
            <a:r>
              <a:rPr sz="1400" spc="-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ran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tted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continuously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all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ellites, </a:t>
            </a:r>
            <a:r>
              <a:rPr sz="1400" spc="-10" dirty="0" smtClean="0">
                <a:latin typeface="Times New Roman"/>
                <a:cs typeface="Times New Roman"/>
              </a:rPr>
              <a:t>the alm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nac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allows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ivers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hoose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best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signals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use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dete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43700"/>
              </a:lnSpc>
              <a:buFont typeface="Times New Roman"/>
              <a:buChar char="•"/>
              <a:tabLst>
                <a:tab pos="11874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Ephe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eris </a:t>
            </a:r>
            <a:r>
              <a:rPr sz="1400" spc="-10" dirty="0" smtClean="0">
                <a:latin typeface="Times New Roman"/>
                <a:cs typeface="Times New Roman"/>
              </a:rPr>
              <a:t>data </a:t>
            </a:r>
            <a:r>
              <a:rPr sz="1400" spc="-5" dirty="0" smtClean="0">
                <a:latin typeface="Times New Roman"/>
                <a:cs typeface="Times New Roman"/>
              </a:rPr>
              <a:t>is u</a:t>
            </a:r>
            <a:r>
              <a:rPr sz="1400" spc="-10" dirty="0" smtClean="0">
                <a:latin typeface="Times New Roman"/>
                <a:cs typeface="Times New Roman"/>
              </a:rPr>
              <a:t>nique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ellite,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provides highly 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cura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satellite posit</a:t>
            </a:r>
            <a:r>
              <a:rPr sz="1400" spc="-10" dirty="0" smtClean="0">
                <a:latin typeface="Times New Roman"/>
                <a:cs typeface="Times New Roman"/>
              </a:rPr>
              <a:t>ion </a:t>
            </a:r>
            <a:r>
              <a:rPr sz="1400" spc="-5" dirty="0" smtClean="0">
                <a:latin typeface="Times New Roman"/>
                <a:cs typeface="Times New Roman"/>
              </a:rPr>
              <a:t>(orbit) </a:t>
            </a:r>
            <a:r>
              <a:rPr sz="1400" spc="-10" dirty="0" smtClean="0">
                <a:latin typeface="Times New Roman"/>
                <a:cs typeface="Times New Roman"/>
              </a:rPr>
              <a:t>infor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 for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alo</a:t>
            </a:r>
            <a:r>
              <a:rPr sz="1400" spc="-10" dirty="0" smtClean="0">
                <a:latin typeface="Times New Roman"/>
                <a:cs typeface="Times New Roman"/>
              </a:rPr>
              <a:t>ne.</a:t>
            </a:r>
            <a:r>
              <a:rPr sz="1400" spc="-5" dirty="0" smtClean="0">
                <a:latin typeface="Times New Roman"/>
                <a:cs typeface="Times New Roman"/>
              </a:rPr>
              <a:t> It </a:t>
            </a:r>
            <a:r>
              <a:rPr sz="1400" spc="-10" dirty="0" smtClean="0">
                <a:latin typeface="Times New Roman"/>
                <a:cs typeface="Times New Roman"/>
              </a:rPr>
              <a:t>does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 include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inf</a:t>
            </a:r>
            <a:r>
              <a:rPr sz="1400" spc="-5" dirty="0" smtClean="0">
                <a:latin typeface="Times New Roman"/>
                <a:cs typeface="Times New Roman"/>
              </a:rPr>
              <a:t>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 about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constellati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whole.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Ephe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eris </a:t>
            </a:r>
            <a:r>
              <a:rPr sz="1400" spc="-10" dirty="0" smtClean="0">
                <a:latin typeface="Times New Roman"/>
                <a:cs typeface="Times New Roman"/>
              </a:rPr>
              <a:t>infor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also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itted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ch </a:t>
            </a:r>
            <a:r>
              <a:rPr sz="1400" spc="-5" dirty="0" smtClean="0">
                <a:latin typeface="Times New Roman"/>
                <a:cs typeface="Times New Roman"/>
              </a:rPr>
              <a:t>satellite’s </a:t>
            </a:r>
            <a:r>
              <a:rPr sz="1400" spc="-10" dirty="0" smtClean="0">
                <a:latin typeface="Times New Roman"/>
                <a:cs typeface="Times New Roman"/>
              </a:rPr>
              <a:t>time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signal.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5050" y="2754629"/>
            <a:ext cx="3447415" cy="29735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6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7192"/>
            <a:ext cx="6252845" cy="3692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73025" indent="0" algn="just">
              <a:lnSpc>
                <a:spcPct val="143700"/>
              </a:lnSpc>
              <a:buFont typeface="Times New Roman"/>
              <a:buChar char="•"/>
              <a:tabLst>
                <a:tab pos="11874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orm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-5" dirty="0" smtClean="0">
                <a:latin typeface="Times New Roman"/>
                <a:cs typeface="Times New Roman"/>
              </a:rPr>
              <a:t> f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GPS</a:t>
            </a:r>
            <a:r>
              <a:rPr sz="1400" spc="-5" dirty="0" smtClean="0">
                <a:latin typeface="Times New Roman"/>
                <a:cs typeface="Times New Roman"/>
              </a:rPr>
              <a:t> satellite c</a:t>
            </a:r>
            <a:r>
              <a:rPr sz="1400" spc="-10" dirty="0" smtClean="0">
                <a:latin typeface="Times New Roman"/>
                <a:cs typeface="Times New Roman"/>
              </a:rPr>
              <a:t>onstellation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anac in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conju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tion with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ephemeris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data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each</a:t>
            </a:r>
            <a:r>
              <a:rPr sz="1400" spc="-5" dirty="0" smtClean="0">
                <a:latin typeface="Times New Roman"/>
                <a:cs typeface="Times New Roman"/>
              </a:rPr>
              <a:t> satellite, </a:t>
            </a:r>
            <a:r>
              <a:rPr sz="1400" spc="-10" dirty="0" smtClean="0">
                <a:latin typeface="Times New Roman"/>
                <a:cs typeface="Times New Roman"/>
              </a:rPr>
              <a:t>the position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 very pre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isely deter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ined 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given time.</a:t>
            </a:r>
            <a:endParaRPr sz="1400">
              <a:latin typeface="Times New Roman"/>
              <a:cs typeface="Times New Roman"/>
            </a:endParaRPr>
          </a:p>
          <a:p>
            <a:pPr marL="12700" marR="245745">
              <a:lnSpc>
                <a:spcPts val="2420"/>
              </a:lnSpc>
              <a:spcBef>
                <a:spcPts val="195"/>
              </a:spcBef>
              <a:buFont typeface="Times New Roman"/>
              <a:buChar char="•"/>
              <a:tabLst>
                <a:tab pos="11874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Cloc</a:t>
            </a:r>
            <a:r>
              <a:rPr sz="1400" spc="-5" dirty="0" smtClean="0">
                <a:latin typeface="Times New Roman"/>
                <a:cs typeface="Times New Roman"/>
              </a:rPr>
              <a:t>k</a:t>
            </a:r>
            <a:r>
              <a:rPr sz="1400" spc="-10" dirty="0" smtClean="0">
                <a:latin typeface="Times New Roman"/>
                <a:cs typeface="Times New Roman"/>
              </a:rPr>
              <a:t>-corre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factors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ch</a:t>
            </a:r>
            <a:r>
              <a:rPr sz="1400" spc="-5" dirty="0" smtClean="0">
                <a:latin typeface="Times New Roman"/>
                <a:cs typeface="Times New Roman"/>
              </a:rPr>
              <a:t> satellite; </a:t>
            </a:r>
            <a:r>
              <a:rPr sz="1400" spc="-10" dirty="0" smtClean="0">
                <a:latin typeface="Times New Roman"/>
                <a:cs typeface="Times New Roman"/>
              </a:rPr>
              <a:t>necessary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nsure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all satellites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 operating</a:t>
            </a:r>
            <a:r>
              <a:rPr sz="1400" spc="-5" dirty="0" smtClean="0">
                <a:latin typeface="Times New Roman"/>
                <a:cs typeface="Times New Roman"/>
              </a:rPr>
              <a:t> at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same  pr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cise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ime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(known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“GPS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e”).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  <a:buFont typeface="Times New Roman"/>
              <a:buChar char="•"/>
            </a:pPr>
            <a:endParaRPr sz="500"/>
          </a:p>
          <a:p>
            <a:pPr marL="118745" marR="104139" indent="-106680" algn="just">
              <a:lnSpc>
                <a:spcPct val="100000"/>
              </a:lnSpc>
              <a:buFont typeface="Times New Roman"/>
              <a:buChar char="•"/>
              <a:tabLst>
                <a:tab pos="11874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ospheric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data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help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correct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distortion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aused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satellite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 marR="1663064" algn="just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sig</a:t>
            </a:r>
            <a:r>
              <a:rPr sz="1400" spc="-10" dirty="0" smtClean="0">
                <a:latin typeface="Times New Roman"/>
                <a:cs typeface="Times New Roman"/>
              </a:rPr>
              <a:t>nals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</a:t>
            </a:r>
            <a:r>
              <a:rPr sz="1400" spc="-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sin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through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layer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osphere).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9"/>
              </a:spcBef>
            </a:pPr>
            <a:endParaRPr sz="700"/>
          </a:p>
          <a:p>
            <a:pPr marL="12700" marR="4580890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4.4 The</a:t>
            </a:r>
            <a:r>
              <a:rPr sz="1400" b="1" spc="-5" dirty="0" smtClean="0">
                <a:latin typeface="Times New Roman"/>
                <a:cs typeface="Times New Roman"/>
              </a:rPr>
              <a:t> U</a:t>
            </a:r>
            <a:r>
              <a:rPr sz="1400" b="1" spc="-10" dirty="0" smtClean="0">
                <a:latin typeface="Times New Roman"/>
                <a:cs typeface="Times New Roman"/>
              </a:rPr>
              <a:t>ser</a:t>
            </a:r>
            <a:r>
              <a:rPr sz="1400" b="1" spc="-5" dirty="0" smtClean="0">
                <a:latin typeface="Times New Roman"/>
                <a:cs typeface="Times New Roman"/>
              </a:rPr>
              <a:t> S</a:t>
            </a:r>
            <a:r>
              <a:rPr sz="1400" b="1" spc="-10" dirty="0" smtClean="0">
                <a:latin typeface="Times New Roman"/>
                <a:cs typeface="Times New Roman"/>
              </a:rPr>
              <a:t>egment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10"/>
              </a:lnSpc>
              <a:spcBef>
                <a:spcPts val="19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er Segment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prises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anyone using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sig</a:t>
            </a:r>
            <a:r>
              <a:rPr sz="1400" spc="-10" dirty="0" smtClean="0">
                <a:latin typeface="Times New Roman"/>
                <a:cs typeface="Times New Roman"/>
              </a:rPr>
              <a:t>nal and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in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their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and/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time.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Typical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applications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within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user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segment</a:t>
            </a:r>
            <a:endParaRPr sz="1400">
              <a:latin typeface="Times New Roman"/>
              <a:cs typeface="Times New Roman"/>
            </a:endParaRPr>
          </a:p>
          <a:p>
            <a:pPr marL="12700" marR="15875">
              <a:lnSpc>
                <a:spcPts val="241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land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navigation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hikers,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vehicle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ocation,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surveying,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5" dirty="0" smtClean="0">
                <a:latin typeface="Times New Roman"/>
                <a:cs typeface="Times New Roman"/>
              </a:rPr>
              <a:t>rin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navigation,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rial</a:t>
            </a:r>
            <a:r>
              <a:rPr sz="1400" spc="-10" dirty="0" smtClean="0">
                <a:latin typeface="Times New Roman"/>
                <a:cs typeface="Times New Roman"/>
              </a:rPr>
              <a:t> navigation,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chine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</a:t>
            </a:r>
            <a:r>
              <a:rPr sz="1400" spc="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rol</a:t>
            </a:r>
            <a:r>
              <a:rPr sz="1400" spc="-5" dirty="0" smtClean="0">
                <a:latin typeface="Times New Roman"/>
                <a:cs typeface="Times New Roman"/>
              </a:rPr>
              <a:t> et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(4.5)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ws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kind of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 re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eiv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05605" y="7873238"/>
            <a:ext cx="64833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(4.5)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81150" y="4594859"/>
            <a:ext cx="4888865" cy="3189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7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894</Words>
  <Application>Microsoft Office PowerPoint</Application>
  <PresentationFormat>Custom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University of Diyala College of Engineering Department of Communications Engineering</vt:lpstr>
      <vt:lpstr>Lecture # 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dc:creator>DR.Ahmed Saker 2o1O</dc:creator>
  <cp:lastModifiedBy>STOP</cp:lastModifiedBy>
  <cp:revision>1</cp:revision>
  <dcterms:created xsi:type="dcterms:W3CDTF">2018-11-10T00:01:51Z</dcterms:created>
  <dcterms:modified xsi:type="dcterms:W3CDTF">2018-11-09T21:07:05Z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2018-11-09T00:00:00Z</vt:filetime>
  </property>
</Properties>
</file>