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56" r:id="rId4"/>
    <p:sldId id="257" r:id="rId5"/>
    <p:sldId id="258" r:id="rId6"/>
    <p:sldId id="259" r:id="rId7"/>
    <p:sldId id="260" r:id="rId8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2250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00" spc="-10" dirty="0" smtClean="0">
                <a:latin typeface="Calibri"/>
                <a:cs typeface="Calibri"/>
              </a:rPr>
              <a:t>‹#›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00" spc="-10" dirty="0" smtClean="0">
                <a:latin typeface="Calibri"/>
                <a:cs typeface="Calibri"/>
              </a:rPr>
              <a:t>‹#›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00" spc="-10" dirty="0" smtClean="0">
                <a:latin typeface="Calibri"/>
                <a:cs typeface="Calibri"/>
              </a:rPr>
              <a:t>‹#›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00" spc="-10" dirty="0" smtClean="0">
                <a:latin typeface="Calibri"/>
                <a:cs typeface="Calibri"/>
              </a:rPr>
              <a:t>‹#›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00" spc="-10" dirty="0" smtClean="0">
                <a:latin typeface="Calibri"/>
                <a:cs typeface="Calibri"/>
              </a:rPr>
              <a:t>‹#›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048245" y="9253473"/>
            <a:ext cx="121499" cy="18726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00" spc="-10" dirty="0" smtClean="0">
                <a:latin typeface="Calibri"/>
                <a:cs typeface="Calibri"/>
              </a:rPr>
              <a:t>‹#›</a:t>
            </a:fld>
            <a:endParaRPr sz="1100">
              <a:latin typeface="Calibri"/>
              <a:cs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University of </a:t>
            </a:r>
            <a:r>
              <a:rPr lang="en-US" sz="3600" dirty="0" err="1" smtClean="0"/>
              <a:t>Diyala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College of Engineering</a:t>
            </a:r>
            <a:br>
              <a:rPr lang="en-US" sz="3600" dirty="0" smtClean="0"/>
            </a:br>
            <a:r>
              <a:rPr lang="en-US" sz="3600" dirty="0" smtClean="0"/>
              <a:t>Department of Communications Engineering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Satellite Communications</a:t>
            </a:r>
          </a:p>
          <a:p>
            <a:pPr algn="ctr"/>
            <a:r>
              <a:rPr lang="en-US" sz="3600" dirty="0" smtClean="0"/>
              <a:t>By: </a:t>
            </a:r>
          </a:p>
          <a:p>
            <a:pPr algn="ctr"/>
            <a:r>
              <a:rPr lang="en-US" sz="3600" dirty="0" smtClean="0"/>
              <a:t>Dr. </a:t>
            </a:r>
            <a:r>
              <a:rPr lang="en-US" sz="3600" dirty="0" err="1" smtClean="0"/>
              <a:t>Majidah</a:t>
            </a:r>
            <a:r>
              <a:rPr lang="en-US" sz="3600" dirty="0" smtClean="0"/>
              <a:t> </a:t>
            </a:r>
            <a:r>
              <a:rPr lang="en-US" sz="3600" dirty="0" err="1" smtClean="0"/>
              <a:t>Hameed</a:t>
            </a:r>
            <a:r>
              <a:rPr lang="en-US" sz="3600" dirty="0" smtClean="0"/>
              <a:t> </a:t>
            </a:r>
            <a:r>
              <a:rPr lang="en-US" sz="3600" dirty="0" err="1" smtClean="0"/>
              <a:t>Majeed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28169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606" y="4097425"/>
            <a:ext cx="6999274" cy="1609343"/>
          </a:xfrm>
        </p:spPr>
        <p:txBody>
          <a:bodyPr/>
          <a:lstStyle/>
          <a:p>
            <a:pPr algn="ctr"/>
            <a:r>
              <a:rPr lang="en-US" sz="8000" dirty="0" smtClean="0"/>
              <a:t>Lecture </a:t>
            </a:r>
            <a:r>
              <a:rPr lang="en-US" sz="8000" smtClean="0"/>
              <a:t># 8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680272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900176"/>
            <a:ext cx="6255385" cy="68281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35" algn="ctr">
              <a:lnSpc>
                <a:spcPct val="100000"/>
              </a:lnSpc>
            </a:pPr>
            <a:r>
              <a:rPr sz="1600" b="1" dirty="0" smtClean="0">
                <a:latin typeface="Times New Roman"/>
                <a:cs typeface="Times New Roman"/>
              </a:rPr>
              <a:t>CHAP</a:t>
            </a:r>
            <a:r>
              <a:rPr sz="1600" b="1" spc="-10" dirty="0" smtClean="0">
                <a:latin typeface="Times New Roman"/>
                <a:cs typeface="Times New Roman"/>
              </a:rPr>
              <a:t>T</a:t>
            </a:r>
            <a:r>
              <a:rPr sz="1600" b="1" spc="0" dirty="0" smtClean="0">
                <a:latin typeface="Times New Roman"/>
                <a:cs typeface="Times New Roman"/>
              </a:rPr>
              <a:t>ER 4</a:t>
            </a:r>
            <a:endParaRPr sz="1600">
              <a:latin typeface="Times New Roman"/>
              <a:cs typeface="Times New Roman"/>
            </a:endParaRPr>
          </a:p>
          <a:p>
            <a:pPr marL="1535430" marR="1535430" indent="0" algn="ctr">
              <a:lnSpc>
                <a:spcPts val="2850"/>
              </a:lnSpc>
              <a:spcBef>
                <a:spcPts val="235"/>
              </a:spcBef>
            </a:pPr>
            <a:r>
              <a:rPr sz="1600" b="1" dirty="0" smtClean="0">
                <a:latin typeface="Times New Roman"/>
                <a:cs typeface="Times New Roman"/>
              </a:rPr>
              <a:t>GLOB</a:t>
            </a:r>
            <a:r>
              <a:rPr sz="1600" b="1" spc="-10" dirty="0" smtClean="0">
                <a:latin typeface="Times New Roman"/>
                <a:cs typeface="Times New Roman"/>
              </a:rPr>
              <a:t>A</a:t>
            </a:r>
            <a:r>
              <a:rPr sz="1600" b="1" spc="0" dirty="0" smtClean="0">
                <a:latin typeface="Times New Roman"/>
                <a:cs typeface="Times New Roman"/>
              </a:rPr>
              <a:t>L POS</a:t>
            </a:r>
            <a:r>
              <a:rPr sz="1600" b="1" spc="-10" dirty="0" smtClean="0">
                <a:latin typeface="Times New Roman"/>
                <a:cs typeface="Times New Roman"/>
              </a:rPr>
              <a:t>I</a:t>
            </a:r>
            <a:r>
              <a:rPr sz="1600" b="1" spc="0" dirty="0" smtClean="0">
                <a:latin typeface="Times New Roman"/>
                <a:cs typeface="Times New Roman"/>
              </a:rPr>
              <a:t>TIONI</a:t>
            </a:r>
            <a:r>
              <a:rPr sz="1600" b="1" spc="-10" dirty="0" smtClean="0">
                <a:latin typeface="Times New Roman"/>
                <a:cs typeface="Times New Roman"/>
              </a:rPr>
              <a:t>N</a:t>
            </a:r>
            <a:r>
              <a:rPr sz="1600" b="1" spc="0" dirty="0" smtClean="0">
                <a:latin typeface="Times New Roman"/>
                <a:cs typeface="Times New Roman"/>
              </a:rPr>
              <a:t>G SYS</a:t>
            </a:r>
            <a:r>
              <a:rPr sz="1600" b="1" spc="-10" dirty="0" smtClean="0">
                <a:latin typeface="Times New Roman"/>
                <a:cs typeface="Times New Roman"/>
              </a:rPr>
              <a:t>T</a:t>
            </a:r>
            <a:r>
              <a:rPr sz="1600" b="1" spc="0" dirty="0" smtClean="0">
                <a:latin typeface="Times New Roman"/>
                <a:cs typeface="Times New Roman"/>
              </a:rPr>
              <a:t>EM GPS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38"/>
              </a:spcBef>
            </a:pPr>
            <a:endParaRPr sz="650"/>
          </a:p>
          <a:p>
            <a:pPr marL="12700" marR="5046345" algn="just">
              <a:lnSpc>
                <a:spcPct val="1000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4.</a:t>
            </a:r>
            <a:r>
              <a:rPr sz="1400" b="1" spc="40" dirty="0" smtClean="0">
                <a:latin typeface="Times New Roman"/>
                <a:cs typeface="Times New Roman"/>
              </a:rPr>
              <a:t>1</a:t>
            </a:r>
            <a:r>
              <a:rPr sz="1400" b="1" spc="-10" dirty="0" smtClean="0">
                <a:latin typeface="Times New Roman"/>
                <a:cs typeface="Times New Roman"/>
              </a:rPr>
              <a:t>Introduction</a:t>
            </a:r>
            <a:endParaRPr sz="1400">
              <a:latin typeface="Times New Roman"/>
              <a:cs typeface="Times New Roman"/>
            </a:endParaRPr>
          </a:p>
          <a:p>
            <a:pPr marL="12700" marR="19050">
              <a:lnSpc>
                <a:spcPts val="2420"/>
              </a:lnSpc>
              <a:spcBef>
                <a:spcPts val="175"/>
              </a:spcBef>
            </a:pPr>
            <a:r>
              <a:rPr sz="1400" spc="-10" dirty="0" smtClean="0">
                <a:latin typeface="Times New Roman"/>
                <a:cs typeface="Times New Roman"/>
              </a:rPr>
              <a:t>At 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beginning 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1970s, 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new 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proje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was 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proposed 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GPS. 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This 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concept pro</a:t>
            </a:r>
            <a:r>
              <a:rPr sz="1400" spc="-20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ised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fulfill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all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requirements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US</a:t>
            </a:r>
            <a:r>
              <a:rPr sz="1400" spc="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governm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nt,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na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ely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that</a:t>
            </a:r>
            <a:r>
              <a:rPr sz="1400" spc="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one</a:t>
            </a:r>
            <a:r>
              <a:rPr sz="1400" spc="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should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27"/>
              </a:spcBef>
            </a:pPr>
            <a:endParaRPr sz="500"/>
          </a:p>
          <a:p>
            <a:pPr marL="12700" marR="15240" algn="just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be able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deter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ine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ones</a:t>
            </a:r>
            <a:r>
              <a:rPr sz="1400" spc="-5" dirty="0" smtClean="0">
                <a:latin typeface="Times New Roman"/>
                <a:cs typeface="Times New Roman"/>
              </a:rPr>
              <a:t> p</a:t>
            </a:r>
            <a:r>
              <a:rPr sz="1400" spc="-10" dirty="0" smtClean="0">
                <a:latin typeface="Times New Roman"/>
                <a:cs typeface="Times New Roman"/>
              </a:rPr>
              <a:t>osition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curately, </a:t>
            </a:r>
            <a:r>
              <a:rPr sz="1400" spc="-5" dirty="0" smtClean="0">
                <a:latin typeface="Times New Roman"/>
                <a:cs typeface="Times New Roman"/>
              </a:rPr>
              <a:t>at </a:t>
            </a:r>
            <a:r>
              <a:rPr sz="1400" spc="-10" dirty="0" smtClean="0">
                <a:latin typeface="Times New Roman"/>
                <a:cs typeface="Times New Roman"/>
              </a:rPr>
              <a:t>any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point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on the 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rth’s </a:t>
            </a:r>
            <a:r>
              <a:rPr sz="1400" spc="-10" dirty="0" smtClean="0">
                <a:latin typeface="Times New Roman"/>
                <a:cs typeface="Times New Roman"/>
              </a:rPr>
              <a:t>surfac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, at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any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7"/>
              </a:spcBef>
            </a:pPr>
            <a:endParaRPr sz="700"/>
          </a:p>
          <a:p>
            <a:pPr marL="12700" marR="3962400" algn="just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time,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weather conditions.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400"/>
              </a:lnSpc>
              <a:spcBef>
                <a:spcPts val="17"/>
              </a:spcBef>
            </a:pPr>
            <a:endParaRPr sz="1400"/>
          </a:p>
          <a:p>
            <a:pPr marL="12700" marR="17780">
              <a:lnSpc>
                <a:spcPct val="1436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GPS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1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shortened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form</a:t>
            </a:r>
            <a:r>
              <a:rPr sz="1400" spc="1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NAVSTAR </a:t>
            </a:r>
            <a:r>
              <a:rPr sz="1400" spc="-1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GPS.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This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ronym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NAVigation System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with Time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Rangi</a:t>
            </a:r>
            <a:r>
              <a:rPr sz="1400" spc="-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Global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Positioning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y</a:t>
            </a:r>
            <a:r>
              <a:rPr sz="1400" spc="-10" dirty="0" smtClean="0">
                <a:latin typeface="Times New Roman"/>
                <a:cs typeface="Times New Roman"/>
              </a:rPr>
              <a:t>ste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 marR="270510">
              <a:lnSpc>
                <a:spcPct val="143600"/>
              </a:lnSpc>
              <a:spcBef>
                <a:spcPts val="5"/>
              </a:spcBef>
            </a:pP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first satellites </a:t>
            </a:r>
            <a:r>
              <a:rPr sz="1400" spc="-10" dirty="0" smtClean="0">
                <a:latin typeface="Times New Roman"/>
                <a:cs typeface="Times New Roman"/>
              </a:rPr>
              <a:t>were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aunched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into space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1978.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System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was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declared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fully operational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April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1995.</a:t>
            </a:r>
            <a:endParaRPr sz="1400">
              <a:latin typeface="Times New Roman"/>
              <a:cs typeface="Times New Roman"/>
            </a:endParaRPr>
          </a:p>
          <a:p>
            <a:pPr marL="12700" marR="318770" indent="133350" algn="just">
              <a:lnSpc>
                <a:spcPct val="1437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Global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Positioning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System consists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24 </a:t>
            </a:r>
            <a:r>
              <a:rPr sz="1400" spc="-5" dirty="0" smtClean="0">
                <a:latin typeface="Times New Roman"/>
                <a:cs typeface="Times New Roman"/>
              </a:rPr>
              <a:t>satellites, </a:t>
            </a:r>
            <a:r>
              <a:rPr sz="1400" spc="-10" dirty="0" smtClean="0">
                <a:latin typeface="Times New Roman"/>
                <a:cs typeface="Times New Roman"/>
              </a:rPr>
              <a:t>that circle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globe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once every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12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hours,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provide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worldwide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position,</a:t>
            </a:r>
            <a:r>
              <a:rPr sz="1400" spc="-5" dirty="0" smtClean="0">
                <a:latin typeface="Times New Roman"/>
                <a:cs typeface="Times New Roman"/>
              </a:rPr>
              <a:t> ti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velocity infor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ation.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GPS m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kes</a:t>
            </a:r>
            <a:r>
              <a:rPr sz="1400" spc="-5" dirty="0" smtClean="0">
                <a:latin typeface="Times New Roman"/>
                <a:cs typeface="Times New Roman"/>
              </a:rPr>
              <a:t> it p</a:t>
            </a:r>
            <a:r>
              <a:rPr sz="1400" spc="-10" dirty="0" smtClean="0">
                <a:latin typeface="Times New Roman"/>
                <a:cs typeface="Times New Roman"/>
              </a:rPr>
              <a:t>ossi</a:t>
            </a:r>
            <a:r>
              <a:rPr sz="1400" spc="-5" dirty="0" smtClean="0">
                <a:latin typeface="Times New Roman"/>
                <a:cs typeface="Times New Roman"/>
              </a:rPr>
              <a:t>ble </a:t>
            </a:r>
            <a:r>
              <a:rPr sz="1400" spc="-10" dirty="0" smtClean="0">
                <a:latin typeface="Times New Roman"/>
                <a:cs typeface="Times New Roman"/>
              </a:rPr>
              <a:t>to pre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isely identify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lo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ations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on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earth by measuring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distance from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satellites. G</a:t>
            </a:r>
            <a:r>
              <a:rPr sz="1400" spc="-10" dirty="0" smtClean="0">
                <a:latin typeface="Times New Roman"/>
                <a:cs typeface="Times New Roman"/>
              </a:rPr>
              <a:t>PS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llows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you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re</a:t>
            </a:r>
            <a:r>
              <a:rPr sz="1400" spc="-1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ord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cre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te </a:t>
            </a:r>
            <a:r>
              <a:rPr sz="1400" spc="-10" dirty="0" smtClean="0">
                <a:latin typeface="Times New Roman"/>
                <a:cs typeface="Times New Roman"/>
              </a:rPr>
              <a:t>locations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from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plac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on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rth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nd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help you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vigate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and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from those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places.</a:t>
            </a:r>
            <a:endParaRPr sz="1400">
              <a:latin typeface="Times New Roman"/>
              <a:cs typeface="Times New Roman"/>
            </a:endParaRPr>
          </a:p>
          <a:p>
            <a:pPr marL="12700" marR="12700" algn="just">
              <a:lnSpc>
                <a:spcPct val="1437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4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total </a:t>
            </a:r>
            <a:r>
              <a:rPr sz="1400" spc="-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GPS </a:t>
            </a:r>
            <a:r>
              <a:rPr sz="1400" spc="-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configuration </a:t>
            </a:r>
            <a:r>
              <a:rPr sz="1400" spc="-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is </a:t>
            </a:r>
            <a:r>
              <a:rPr sz="1400" spc="-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prised 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</a:t>
            </a:r>
            <a:r>
              <a:rPr sz="1400" spc="-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three </a:t>
            </a:r>
            <a:r>
              <a:rPr sz="1400" spc="-4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distinct </a:t>
            </a:r>
            <a:r>
              <a:rPr sz="1400" spc="-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se</a:t>
            </a:r>
            <a:r>
              <a:rPr sz="1400" spc="-5" dirty="0" smtClean="0">
                <a:latin typeface="Times New Roman"/>
                <a:cs typeface="Times New Roman"/>
              </a:rPr>
              <a:t>g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ents: </a:t>
            </a:r>
            <a:r>
              <a:rPr sz="1400" spc="-4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. </a:t>
            </a:r>
            <a:r>
              <a:rPr sz="1400" spc="-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p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e Segment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Satellites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orbiting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rth.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Control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Seg</a:t>
            </a:r>
            <a:r>
              <a:rPr sz="1400" spc="-20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ent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tations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positioned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rth</a:t>
            </a:r>
            <a:r>
              <a:rPr sz="1400" spc="0" dirty="0" smtClean="0">
                <a:latin typeface="Times New Roman"/>
                <a:cs typeface="Times New Roman"/>
              </a:rPr>
              <a:t>‘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equator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control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satellites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User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Seg</a:t>
            </a:r>
            <a:r>
              <a:rPr sz="1400" spc="-20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ent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Anybody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that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rec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v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s and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uses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GPS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gnal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shown in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fig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(4.1).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00" spc="-10" dirty="0" smtClean="0">
                <a:latin typeface="Calibri"/>
                <a:cs typeface="Calibri"/>
              </a:rPr>
              <a:t>3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4170426"/>
            <a:ext cx="6256020" cy="2065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635" algn="ctr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ure</a:t>
            </a:r>
            <a:r>
              <a:rPr sz="1400" spc="-5" dirty="0" smtClean="0">
                <a:latin typeface="Times New Roman"/>
                <a:cs typeface="Times New Roman"/>
              </a:rPr>
              <a:t> 4.</a:t>
            </a:r>
            <a:r>
              <a:rPr sz="1400" spc="-15" dirty="0" smtClean="0">
                <a:latin typeface="Times New Roman"/>
                <a:cs typeface="Times New Roman"/>
              </a:rPr>
              <a:t>1</a:t>
            </a:r>
            <a:r>
              <a:rPr sz="1400" spc="-5" dirty="0" smtClean="0">
                <a:latin typeface="Times New Roman"/>
                <a:cs typeface="Times New Roman"/>
              </a:rPr>
              <a:t>: </a:t>
            </a:r>
            <a:r>
              <a:rPr sz="1400" spc="-10" dirty="0" smtClean="0">
                <a:latin typeface="Times New Roman"/>
                <a:cs typeface="Times New Roman"/>
              </a:rPr>
              <a:t>GPS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segm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nts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67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4.2 The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Space Se</a:t>
            </a:r>
            <a:r>
              <a:rPr sz="1400" b="1" spc="-5" dirty="0" smtClean="0">
                <a:latin typeface="Times New Roman"/>
                <a:cs typeface="Times New Roman"/>
              </a:rPr>
              <a:t>g</a:t>
            </a:r>
            <a:r>
              <a:rPr sz="1400" b="1" spc="-10" dirty="0" smtClean="0">
                <a:latin typeface="Times New Roman"/>
                <a:cs typeface="Times New Roman"/>
              </a:rPr>
              <a:t>ment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2420"/>
              </a:lnSpc>
              <a:spcBef>
                <a:spcPts val="175"/>
              </a:spcBef>
            </a:pP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Spa</a:t>
            </a:r>
            <a:r>
              <a:rPr sz="1400" spc="-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Se</a:t>
            </a:r>
            <a:r>
              <a:rPr sz="1400" spc="-5" dirty="0" smtClean="0">
                <a:latin typeface="Times New Roman"/>
                <a:cs typeface="Times New Roman"/>
              </a:rPr>
              <a:t>g</a:t>
            </a:r>
            <a:r>
              <a:rPr sz="1400" spc="-15" dirty="0" smtClean="0">
                <a:latin typeface="Times New Roman"/>
                <a:cs typeface="Times New Roman"/>
              </a:rPr>
              <a:t>me</a:t>
            </a:r>
            <a:r>
              <a:rPr sz="1400" spc="-5" dirty="0" smtClean="0">
                <a:latin typeface="Times New Roman"/>
                <a:cs typeface="Times New Roman"/>
              </a:rPr>
              <a:t>nt 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 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desi</a:t>
            </a:r>
            <a:r>
              <a:rPr sz="1400" spc="-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ned 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consist 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24 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</a:t>
            </a:r>
            <a:r>
              <a:rPr sz="1400" spc="-10" dirty="0" smtClean="0">
                <a:latin typeface="Times New Roman"/>
                <a:cs typeface="Times New Roman"/>
              </a:rPr>
              <a:t>s 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orbiting 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earth </a:t>
            </a:r>
            <a:r>
              <a:rPr sz="1400" spc="13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at</a:t>
            </a:r>
            <a:r>
              <a:rPr sz="1400" spc="-10" dirty="0" smtClean="0">
                <a:latin typeface="Times New Roman"/>
                <a:cs typeface="Times New Roman"/>
              </a:rPr>
              <a:t> approxi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ately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20200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km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,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Each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</a:t>
            </a:r>
            <a:r>
              <a:rPr sz="1400" spc="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pletes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one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rth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every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twelve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hours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27"/>
              </a:spcBef>
            </a:pPr>
            <a:endParaRPr sz="5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(two </a:t>
            </a:r>
            <a:r>
              <a:rPr sz="1400" spc="-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</a:t>
            </a:r>
            <a:r>
              <a:rPr sz="1400" spc="-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s </a:t>
            </a:r>
            <a:r>
              <a:rPr sz="1400" spc="-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every </a:t>
            </a:r>
            <a:r>
              <a:rPr sz="1400" spc="-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24 </a:t>
            </a:r>
            <a:r>
              <a:rPr sz="1400" spc="-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hours). 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At </a:t>
            </a:r>
            <a:r>
              <a:rPr sz="1400" spc="-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time </a:t>
            </a:r>
            <a:r>
              <a:rPr sz="1400" spc="-4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of </a:t>
            </a:r>
            <a:r>
              <a:rPr sz="1400" spc="-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writing </a:t>
            </a:r>
            <a:r>
              <a:rPr sz="1400" spc="-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there </a:t>
            </a:r>
            <a:r>
              <a:rPr sz="1400" spc="-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are </a:t>
            </a:r>
            <a:r>
              <a:rPr sz="1400" spc="-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26 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operat</a:t>
            </a:r>
            <a:r>
              <a:rPr sz="1400" spc="-1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onal </a:t>
            </a:r>
            <a:r>
              <a:rPr sz="1400" spc="-4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7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orbiting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earth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as shown in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fig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5" dirty="0" smtClean="0">
                <a:latin typeface="Times New Roman"/>
                <a:cs typeface="Times New Roman"/>
              </a:rPr>
              <a:t>(</a:t>
            </a:r>
            <a:r>
              <a:rPr sz="1400" spc="-5" dirty="0" smtClean="0">
                <a:latin typeface="Times New Roman"/>
                <a:cs typeface="Times New Roman"/>
              </a:rPr>
              <a:t>4.2).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73604" y="8805417"/>
            <a:ext cx="271145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Fig (4.2)GPS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S</a:t>
            </a:r>
            <a:r>
              <a:rPr sz="1400" b="1" spc="-5" dirty="0" smtClean="0">
                <a:latin typeface="Times New Roman"/>
                <a:cs typeface="Times New Roman"/>
              </a:rPr>
              <a:t>atellite </a:t>
            </a:r>
            <a:r>
              <a:rPr sz="1400" b="1" spc="-10" dirty="0" smtClean="0">
                <a:latin typeface="Times New Roman"/>
                <a:cs typeface="Times New Roman"/>
              </a:rPr>
              <a:t>Constellation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986914" y="914400"/>
            <a:ext cx="4084066" cy="31673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914650" y="6637781"/>
            <a:ext cx="2238375" cy="20760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00" spc="-10" dirty="0" smtClean="0">
                <a:latin typeface="Calibri"/>
                <a:cs typeface="Calibri"/>
              </a:rPr>
              <a:t>4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07192"/>
            <a:ext cx="6254115" cy="52260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just">
              <a:lnSpc>
                <a:spcPct val="1437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spa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segment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so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designed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that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will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u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4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sa</a:t>
            </a:r>
            <a:r>
              <a:rPr sz="1400" spc="-15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ellites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visible above </a:t>
            </a:r>
            <a:r>
              <a:rPr sz="1400" spc="-1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-1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15° </a:t>
            </a:r>
            <a:r>
              <a:rPr sz="1400" spc="-1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cu</a:t>
            </a:r>
            <a:r>
              <a:rPr sz="1400" spc="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-off </a:t>
            </a:r>
            <a:r>
              <a:rPr sz="1400" spc="-1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angle </a:t>
            </a:r>
            <a:r>
              <a:rPr sz="1400" spc="-13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at </a:t>
            </a:r>
            <a:r>
              <a:rPr sz="1400" spc="-1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any </a:t>
            </a:r>
            <a:r>
              <a:rPr sz="1400" spc="-1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int </a:t>
            </a:r>
            <a:r>
              <a:rPr sz="1400" spc="-1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</a:t>
            </a:r>
            <a:r>
              <a:rPr sz="1400" spc="-1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1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rth’s </a:t>
            </a:r>
            <a:r>
              <a:rPr sz="1400" spc="-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surface </a:t>
            </a:r>
            <a:r>
              <a:rPr sz="1400" spc="-14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at </a:t>
            </a:r>
            <a:r>
              <a:rPr sz="1400" spc="-1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any </a:t>
            </a:r>
            <a:r>
              <a:rPr sz="1400" spc="-1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one </a:t>
            </a:r>
            <a:r>
              <a:rPr sz="1400" spc="-1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time. </a:t>
            </a:r>
            <a:r>
              <a:rPr sz="1400" spc="-14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10" dirty="0" smtClean="0">
                <a:latin typeface="Times New Roman"/>
                <a:cs typeface="Times New Roman"/>
              </a:rPr>
              <a:t>our</a:t>
            </a:r>
            <a:r>
              <a:rPr sz="1400" spc="-5" dirty="0" smtClean="0">
                <a:latin typeface="Times New Roman"/>
                <a:cs typeface="Times New Roman"/>
              </a:rPr>
              <a:t> satellites </a:t>
            </a:r>
            <a:r>
              <a:rPr sz="1400" spc="-10" dirty="0" smtClean="0">
                <a:latin typeface="Times New Roman"/>
                <a:cs typeface="Times New Roman"/>
              </a:rPr>
              <a:t>are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u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that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ust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 visible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 most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applications.</a:t>
            </a:r>
            <a:endParaRPr sz="1400">
              <a:latin typeface="Times New Roman"/>
              <a:cs typeface="Times New Roman"/>
            </a:endParaRPr>
          </a:p>
          <a:p>
            <a:pPr marL="12700" marR="13335" algn="just">
              <a:lnSpc>
                <a:spcPct val="1437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Each  GPS  </a:t>
            </a:r>
            <a:r>
              <a:rPr sz="1400" spc="-5" dirty="0" smtClean="0">
                <a:latin typeface="Times New Roman"/>
                <a:cs typeface="Times New Roman"/>
              </a:rPr>
              <a:t>satellite 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has  several  very  a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curate 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ato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c 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cloc</a:t>
            </a:r>
            <a:r>
              <a:rPr sz="1400" spc="-5" dirty="0" smtClean="0">
                <a:latin typeface="Times New Roman"/>
                <a:cs typeface="Times New Roman"/>
              </a:rPr>
              <a:t>k</a:t>
            </a:r>
            <a:r>
              <a:rPr sz="1400" spc="-10" dirty="0" smtClean="0">
                <a:latin typeface="Times New Roman"/>
                <a:cs typeface="Times New Roman"/>
              </a:rPr>
              <a:t>s  on  board. 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clocks operate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at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funda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ental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frequ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ncy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10</a:t>
            </a:r>
            <a:r>
              <a:rPr sz="1400" spc="-15" dirty="0" smtClean="0">
                <a:latin typeface="Times New Roman"/>
                <a:cs typeface="Times New Roman"/>
              </a:rPr>
              <a:t>.</a:t>
            </a:r>
            <a:r>
              <a:rPr sz="1400" spc="-10" dirty="0" smtClean="0">
                <a:latin typeface="Times New Roman"/>
                <a:cs typeface="Times New Roman"/>
              </a:rPr>
              <a:t>23MH</a:t>
            </a:r>
            <a:r>
              <a:rPr sz="1400" spc="-15" dirty="0" smtClean="0">
                <a:latin typeface="Times New Roman"/>
                <a:cs typeface="Times New Roman"/>
              </a:rPr>
              <a:t>z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his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used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generate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sig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 that 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oadcast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from</a:t>
            </a:r>
            <a:r>
              <a:rPr sz="1400" spc="-5" dirty="0" smtClean="0">
                <a:latin typeface="Times New Roman"/>
                <a:cs typeface="Times New Roman"/>
              </a:rPr>
              <a:t> th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sa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ellite.</a:t>
            </a:r>
            <a:endParaRPr sz="1400">
              <a:latin typeface="Times New Roman"/>
              <a:cs typeface="Times New Roman"/>
            </a:endParaRPr>
          </a:p>
          <a:p>
            <a:pPr marL="12700" marR="12700" algn="just">
              <a:lnSpc>
                <a:spcPct val="143600"/>
              </a:lnSpc>
              <a:spcBef>
                <a:spcPts val="5"/>
              </a:spcBef>
            </a:pP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sa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ellites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broadcast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two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carrier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waves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constantly.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These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arrier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waves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are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3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-</a:t>
            </a:r>
            <a:r>
              <a:rPr sz="1400" spc="-10" dirty="0" smtClean="0">
                <a:latin typeface="Times New Roman"/>
                <a:cs typeface="Times New Roman"/>
              </a:rPr>
              <a:t> B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nd (used for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radio),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travel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earth</a:t>
            </a:r>
            <a:r>
              <a:rPr sz="1400" spc="-5" dirty="0" smtClean="0">
                <a:latin typeface="Times New Roman"/>
                <a:cs typeface="Times New Roman"/>
              </a:rPr>
              <a:t> at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sp</a:t>
            </a:r>
            <a:r>
              <a:rPr sz="1400" spc="-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ed of</a:t>
            </a:r>
            <a:r>
              <a:rPr sz="1400" spc="-5" dirty="0" smtClean="0">
                <a:latin typeface="Times New Roman"/>
                <a:cs typeface="Times New Roman"/>
              </a:rPr>
              <a:t> light.</a:t>
            </a:r>
            <a:endParaRPr sz="1400">
              <a:latin typeface="Times New Roman"/>
              <a:cs typeface="Times New Roman"/>
            </a:endParaRPr>
          </a:p>
          <a:p>
            <a:pPr marL="12700" marR="13970" algn="just">
              <a:lnSpc>
                <a:spcPct val="143600"/>
              </a:lnSpc>
              <a:spcBef>
                <a:spcPts val="5"/>
              </a:spcBef>
            </a:pPr>
            <a:r>
              <a:rPr sz="1400" spc="-10" dirty="0" smtClean="0">
                <a:latin typeface="Times New Roman"/>
                <a:cs typeface="Times New Roman"/>
              </a:rPr>
              <a:t>These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ier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waves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are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deri</a:t>
            </a:r>
            <a:r>
              <a:rPr sz="1400" spc="-5" dirty="0" smtClean="0">
                <a:latin typeface="Times New Roman"/>
                <a:cs typeface="Times New Roman"/>
              </a:rPr>
              <a:t>v</a:t>
            </a:r>
            <a:r>
              <a:rPr sz="1400" spc="-10" dirty="0" smtClean="0">
                <a:latin typeface="Times New Roman"/>
                <a:cs typeface="Times New Roman"/>
              </a:rPr>
              <a:t>ed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from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funda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ental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frequency,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gener</a:t>
            </a:r>
            <a:r>
              <a:rPr sz="1400" spc="-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ted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by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v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ry pre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ise ato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clock:</a:t>
            </a:r>
            <a:endParaRPr sz="1400">
              <a:latin typeface="Times New Roman"/>
              <a:cs typeface="Times New Roman"/>
            </a:endParaRPr>
          </a:p>
          <a:p>
            <a:pPr marL="12700" marR="111125">
              <a:lnSpc>
                <a:spcPct val="143600"/>
              </a:lnSpc>
              <a:spcBef>
                <a:spcPts val="5"/>
              </a:spcBef>
            </a:pPr>
            <a:r>
              <a:rPr sz="1400" spc="-10" dirty="0" smtClean="0">
                <a:latin typeface="Times New Roman"/>
                <a:cs typeface="Times New Roman"/>
              </a:rPr>
              <a:t>Each</a:t>
            </a:r>
            <a:r>
              <a:rPr sz="1400" spc="-5" dirty="0" smtClean="0">
                <a:latin typeface="Times New Roman"/>
                <a:cs typeface="Times New Roman"/>
              </a:rPr>
              <a:t> satel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ite </a:t>
            </a:r>
            <a:r>
              <a:rPr sz="1400" spc="-10" dirty="0" smtClean="0">
                <a:latin typeface="Times New Roman"/>
                <a:cs typeface="Times New Roman"/>
              </a:rPr>
              <a:t>has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design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life </a:t>
            </a:r>
            <a:r>
              <a:rPr sz="1400" spc="-10" dirty="0" smtClean="0">
                <a:latin typeface="Times New Roman"/>
                <a:cs typeface="Times New Roman"/>
              </a:rPr>
              <a:t>of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pprox</a:t>
            </a:r>
            <a:r>
              <a:rPr sz="1400" spc="-15" dirty="0" smtClean="0">
                <a:latin typeface="Times New Roman"/>
                <a:cs typeface="Times New Roman"/>
              </a:rPr>
              <a:t>ima</a:t>
            </a:r>
            <a:r>
              <a:rPr sz="1400" spc="-10" dirty="0" smtClean="0">
                <a:latin typeface="Times New Roman"/>
                <a:cs typeface="Times New Roman"/>
              </a:rPr>
              <a:t>tely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10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years,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we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ghs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abo</a:t>
            </a:r>
            <a:r>
              <a:rPr sz="1400" spc="-5" dirty="0" smtClean="0">
                <a:latin typeface="Times New Roman"/>
                <a:cs typeface="Times New Roman"/>
              </a:rPr>
              <a:t>ut</a:t>
            </a:r>
            <a:r>
              <a:rPr sz="1400" spc="-10" dirty="0" smtClean="0">
                <a:latin typeface="Times New Roman"/>
                <a:cs typeface="Times New Roman"/>
              </a:rPr>
              <a:t> 2,000 po</a:t>
            </a:r>
            <a:r>
              <a:rPr sz="1400" spc="-1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nds, and</a:t>
            </a:r>
            <a:r>
              <a:rPr sz="1400" spc="-5" dirty="0" smtClean="0">
                <a:latin typeface="Times New Roman"/>
                <a:cs typeface="Times New Roman"/>
              </a:rPr>
              <a:t> is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bout 17 fe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t 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ross with</a:t>
            </a:r>
            <a:r>
              <a:rPr sz="1400" spc="-5" dirty="0" smtClean="0">
                <a:latin typeface="Times New Roman"/>
                <a:cs typeface="Times New Roman"/>
              </a:rPr>
              <a:t> its </a:t>
            </a:r>
            <a:r>
              <a:rPr sz="1400" spc="-10" dirty="0" smtClean="0">
                <a:latin typeface="Times New Roman"/>
                <a:cs typeface="Times New Roman"/>
              </a:rPr>
              <a:t>solar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panels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exten</a:t>
            </a:r>
            <a:r>
              <a:rPr sz="1400" spc="-5" dirty="0" smtClean="0">
                <a:latin typeface="Times New Roman"/>
                <a:cs typeface="Times New Roman"/>
              </a:rPr>
              <a:t>d</a:t>
            </a:r>
            <a:r>
              <a:rPr sz="1400" spc="-10" dirty="0" smtClean="0">
                <a:latin typeface="Times New Roman"/>
                <a:cs typeface="Times New Roman"/>
              </a:rPr>
              <a:t>ed.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67"/>
              </a:spcBef>
            </a:pPr>
            <a:endParaRPr sz="1100"/>
          </a:p>
          <a:p>
            <a:pPr marL="12700" marR="4382770" algn="just">
              <a:lnSpc>
                <a:spcPct val="1000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4.</a:t>
            </a:r>
            <a:r>
              <a:rPr sz="1400" b="1" spc="40" dirty="0" smtClean="0">
                <a:latin typeface="Times New Roman"/>
                <a:cs typeface="Times New Roman"/>
              </a:rPr>
              <a:t>2</a:t>
            </a:r>
            <a:r>
              <a:rPr sz="1400" b="1" spc="-10" dirty="0" smtClean="0">
                <a:latin typeface="Times New Roman"/>
                <a:cs typeface="Times New Roman"/>
              </a:rPr>
              <a:t>The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Co</a:t>
            </a:r>
            <a:r>
              <a:rPr sz="1400" b="1" spc="-5" dirty="0" smtClean="0">
                <a:latin typeface="Times New Roman"/>
                <a:cs typeface="Times New Roman"/>
              </a:rPr>
              <a:t>n</a:t>
            </a:r>
            <a:r>
              <a:rPr sz="1400" b="1" spc="-10" dirty="0" smtClean="0">
                <a:latin typeface="Times New Roman"/>
                <a:cs typeface="Times New Roman"/>
              </a:rPr>
              <a:t>trol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Segment</a:t>
            </a:r>
            <a:endParaRPr sz="1400">
              <a:latin typeface="Times New Roman"/>
              <a:cs typeface="Times New Roman"/>
            </a:endParaRPr>
          </a:p>
          <a:p>
            <a:pPr marL="12700" marR="24765">
              <a:lnSpc>
                <a:spcPts val="2410"/>
              </a:lnSpc>
              <a:spcBef>
                <a:spcPts val="195"/>
              </a:spcBef>
            </a:pP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Contr</a:t>
            </a:r>
            <a:r>
              <a:rPr sz="1400" spc="-5" dirty="0" smtClean="0">
                <a:latin typeface="Times New Roman"/>
                <a:cs typeface="Times New Roman"/>
              </a:rPr>
              <a:t>ol </a:t>
            </a:r>
            <a:r>
              <a:rPr sz="1400" spc="-10" dirty="0" smtClean="0">
                <a:latin typeface="Times New Roman"/>
                <a:cs typeface="Times New Roman"/>
              </a:rPr>
              <a:t>Segme</a:t>
            </a:r>
            <a:r>
              <a:rPr sz="1400" spc="-5" dirty="0" smtClean="0">
                <a:latin typeface="Times New Roman"/>
                <a:cs typeface="Times New Roman"/>
              </a:rPr>
              <a:t>nt </a:t>
            </a:r>
            <a:r>
              <a:rPr sz="1400" spc="-10" dirty="0" smtClean="0">
                <a:latin typeface="Times New Roman"/>
                <a:cs typeface="Times New Roman"/>
              </a:rPr>
              <a:t>consists of one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master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ontrol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station </a:t>
            </a:r>
            <a:r>
              <a:rPr sz="1400" spc="-5" dirty="0" smtClean="0">
                <a:latin typeface="Times New Roman"/>
                <a:cs typeface="Times New Roman"/>
              </a:rPr>
              <a:t>( </a:t>
            </a:r>
            <a:r>
              <a:rPr sz="1400" spc="-10" dirty="0" smtClean="0">
                <a:latin typeface="Times New Roman"/>
                <a:cs typeface="Times New Roman"/>
              </a:rPr>
              <a:t>MCS)</a:t>
            </a:r>
            <a:r>
              <a:rPr sz="1400" spc="-5" dirty="0" smtClean="0">
                <a:latin typeface="Times New Roman"/>
                <a:cs typeface="Times New Roman"/>
              </a:rPr>
              <a:t> , </a:t>
            </a:r>
            <a:r>
              <a:rPr sz="1400" spc="-10" dirty="0" smtClean="0">
                <a:latin typeface="Times New Roman"/>
                <a:cs typeface="Times New Roman"/>
              </a:rPr>
              <a:t>5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onitor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stations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4 gr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und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anten</a:t>
            </a:r>
            <a:r>
              <a:rPr sz="1400" spc="-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as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distributed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20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on</a:t>
            </a:r>
            <a:r>
              <a:rPr sz="1400" spc="-5" dirty="0" smtClean="0">
                <a:latin typeface="Times New Roman"/>
                <a:cs typeface="Times New Roman"/>
              </a:rPr>
              <a:t>gst </a:t>
            </a:r>
            <a:r>
              <a:rPr sz="1400" spc="-10" dirty="0" smtClean="0">
                <a:latin typeface="Times New Roman"/>
                <a:cs typeface="Times New Roman"/>
              </a:rPr>
              <a:t>5 locations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roughly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on 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earth’s 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qua</a:t>
            </a:r>
            <a:r>
              <a:rPr sz="1400" spc="-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shown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 fig  </a:t>
            </a:r>
            <a:r>
              <a:rPr sz="1400" spc="-5" dirty="0" smtClean="0">
                <a:latin typeface="Times New Roman"/>
                <a:cs typeface="Times New Roman"/>
              </a:rPr>
              <a:t>( </a:t>
            </a:r>
            <a:r>
              <a:rPr sz="1400" spc="-10" dirty="0" smtClean="0">
                <a:latin typeface="Times New Roman"/>
                <a:cs typeface="Times New Roman"/>
              </a:rPr>
              <a:t>4.</a:t>
            </a:r>
            <a:r>
              <a:rPr sz="1400" spc="-5" dirty="0" smtClean="0">
                <a:latin typeface="Times New Roman"/>
                <a:cs typeface="Times New Roman"/>
              </a:rPr>
              <a:t>3).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69715" y="8740393"/>
            <a:ext cx="91948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802005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fig  </a:t>
            </a:r>
            <a:r>
              <a:rPr sz="1400" spc="-5" dirty="0" smtClean="0">
                <a:latin typeface="Times New Roman"/>
                <a:cs typeface="Times New Roman"/>
              </a:rPr>
              <a:t>( </a:t>
            </a:r>
            <a:r>
              <a:rPr sz="1400" spc="-10" dirty="0" smtClean="0">
                <a:latin typeface="Times New Roman"/>
                <a:cs typeface="Times New Roman"/>
              </a:rPr>
              <a:t>4.3	</a:t>
            </a:r>
            <a:r>
              <a:rPr sz="1400" spc="-5" dirty="0" smtClean="0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14400" y="6128003"/>
            <a:ext cx="5285232" cy="25234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00" spc="-10" dirty="0" smtClean="0">
                <a:latin typeface="Calibri"/>
                <a:cs typeface="Calibri"/>
              </a:rPr>
              <a:t>5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07192"/>
            <a:ext cx="6239510" cy="18522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437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Contr</a:t>
            </a:r>
            <a:r>
              <a:rPr sz="1400" spc="-5" dirty="0" smtClean="0">
                <a:latin typeface="Times New Roman"/>
                <a:cs typeface="Times New Roman"/>
              </a:rPr>
              <a:t>ol </a:t>
            </a:r>
            <a:r>
              <a:rPr sz="1400" spc="-10" dirty="0" smtClean="0">
                <a:latin typeface="Times New Roman"/>
                <a:cs typeface="Times New Roman"/>
              </a:rPr>
              <a:t>Segme</a:t>
            </a:r>
            <a:r>
              <a:rPr sz="1400" spc="-5" dirty="0" smtClean="0">
                <a:latin typeface="Times New Roman"/>
                <a:cs typeface="Times New Roman"/>
              </a:rPr>
              <a:t>nt  </a:t>
            </a:r>
            <a:r>
              <a:rPr sz="1400" spc="-10" dirty="0" smtClean="0">
                <a:latin typeface="Times New Roman"/>
                <a:cs typeface="Times New Roman"/>
              </a:rPr>
              <a:t>tracks  as sh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wn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-5" dirty="0" smtClean="0">
                <a:latin typeface="Times New Roman"/>
                <a:cs typeface="Times New Roman"/>
              </a:rPr>
              <a:t> (fig </a:t>
            </a:r>
            <a:r>
              <a:rPr sz="1400" spc="-10" dirty="0" smtClean="0">
                <a:latin typeface="Times New Roman"/>
                <a:cs typeface="Times New Roman"/>
              </a:rPr>
              <a:t>4.4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)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GPS</a:t>
            </a:r>
            <a:r>
              <a:rPr sz="1400" spc="-5" dirty="0" smtClean="0">
                <a:latin typeface="Times New Roman"/>
                <a:cs typeface="Times New Roman"/>
              </a:rPr>
              <a:t> satellites, </a:t>
            </a:r>
            <a:r>
              <a:rPr sz="1400" spc="-10" dirty="0" smtClean="0">
                <a:latin typeface="Times New Roman"/>
                <a:cs typeface="Times New Roman"/>
              </a:rPr>
              <a:t>updates</a:t>
            </a:r>
            <a:r>
              <a:rPr sz="1400" spc="-5" dirty="0" smtClean="0">
                <a:latin typeface="Times New Roman"/>
                <a:cs typeface="Times New Roman"/>
              </a:rPr>
              <a:t> their</a:t>
            </a:r>
            <a:r>
              <a:rPr sz="1400" spc="-10" dirty="0" smtClean="0">
                <a:latin typeface="Times New Roman"/>
                <a:cs typeface="Times New Roman"/>
              </a:rPr>
              <a:t> orbiting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position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 </a:t>
            </a:r>
            <a:r>
              <a:rPr sz="1400" spc="-1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alibrates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 sy</a:t>
            </a:r>
            <a:r>
              <a:rPr sz="1400" spc="-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chroniz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 their </a:t>
            </a:r>
            <a:r>
              <a:rPr sz="1400" spc="-10" dirty="0" smtClean="0">
                <a:latin typeface="Times New Roman"/>
                <a:cs typeface="Times New Roman"/>
              </a:rPr>
              <a:t>clocks.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further</a:t>
            </a:r>
            <a:r>
              <a:rPr sz="1400" spc="-5" dirty="0" smtClean="0">
                <a:latin typeface="Times New Roman"/>
                <a:cs typeface="Times New Roman"/>
              </a:rPr>
              <a:t> i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portant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function</a:t>
            </a:r>
            <a:r>
              <a:rPr sz="1400" spc="-5" dirty="0" smtClean="0">
                <a:latin typeface="Times New Roman"/>
                <a:cs typeface="Times New Roman"/>
              </a:rPr>
              <a:t> is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dete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ne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ach</a:t>
            </a:r>
            <a:r>
              <a:rPr sz="1400" spc="-5" dirty="0" smtClean="0">
                <a:latin typeface="Times New Roman"/>
                <a:cs typeface="Times New Roman"/>
              </a:rPr>
              <a:t> satellite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Predict</a:t>
            </a:r>
            <a:r>
              <a:rPr sz="1400" spc="-5" dirty="0" smtClean="0">
                <a:latin typeface="Times New Roman"/>
                <a:cs typeface="Times New Roman"/>
              </a:rPr>
              <a:t> it’s </a:t>
            </a:r>
            <a:r>
              <a:rPr sz="1400" spc="-10" dirty="0" smtClean="0">
                <a:latin typeface="Times New Roman"/>
                <a:cs typeface="Times New Roman"/>
              </a:rPr>
              <a:t>path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</a:t>
            </a:r>
            <a:r>
              <a:rPr sz="1400" spc="-5" dirty="0" smtClean="0">
                <a:latin typeface="Times New Roman"/>
                <a:cs typeface="Times New Roman"/>
              </a:rPr>
              <a:t> th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following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24 hours.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This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infor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ation </a:t>
            </a:r>
            <a:r>
              <a:rPr sz="1400" spc="-5" dirty="0" smtClean="0">
                <a:latin typeface="Times New Roman"/>
                <a:cs typeface="Times New Roman"/>
              </a:rPr>
              <a:t>is </a:t>
            </a:r>
            <a:r>
              <a:rPr sz="1400" spc="-10" dirty="0" smtClean="0">
                <a:latin typeface="Times New Roman"/>
                <a:cs typeface="Times New Roman"/>
              </a:rPr>
              <a:t>u</a:t>
            </a:r>
            <a:r>
              <a:rPr sz="1400" spc="-5" dirty="0" smtClean="0">
                <a:latin typeface="Times New Roman"/>
                <a:cs typeface="Times New Roman"/>
              </a:rPr>
              <a:t>p</a:t>
            </a:r>
            <a:r>
              <a:rPr sz="1400" spc="-10" dirty="0" smtClean="0">
                <a:latin typeface="Times New Roman"/>
                <a:cs typeface="Times New Roman"/>
              </a:rPr>
              <a:t>loaded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ach</a:t>
            </a:r>
            <a:r>
              <a:rPr sz="1400" spc="-5" dirty="0" smtClean="0">
                <a:latin typeface="Times New Roman"/>
                <a:cs typeface="Times New Roman"/>
              </a:rPr>
              <a:t> satellite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nd su</a:t>
            </a:r>
            <a:r>
              <a:rPr sz="1400" spc="-5" dirty="0" smtClean="0">
                <a:latin typeface="Times New Roman"/>
                <a:cs typeface="Times New Roman"/>
              </a:rPr>
              <a:t>b</a:t>
            </a:r>
            <a:r>
              <a:rPr sz="1400" spc="-10" dirty="0" smtClean="0">
                <a:latin typeface="Times New Roman"/>
                <a:cs typeface="Times New Roman"/>
              </a:rPr>
              <a:t>sequently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br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adc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st</a:t>
            </a:r>
            <a:r>
              <a:rPr sz="1400" spc="-10" dirty="0" smtClean="0">
                <a:latin typeface="Times New Roman"/>
                <a:cs typeface="Times New Roman"/>
              </a:rPr>
              <a:t> from</a:t>
            </a:r>
            <a:r>
              <a:rPr sz="1400" spc="-5" dirty="0" smtClean="0">
                <a:latin typeface="Times New Roman"/>
                <a:cs typeface="Times New Roman"/>
              </a:rPr>
              <a:t> it. </a:t>
            </a:r>
            <a:r>
              <a:rPr sz="1400" spc="-10" dirty="0" smtClean="0">
                <a:latin typeface="Times New Roman"/>
                <a:cs typeface="Times New Roman"/>
              </a:rPr>
              <a:t>This 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nables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GPS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Receiver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know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where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each</a:t>
            </a:r>
            <a:r>
              <a:rPr sz="1400" spc="-5" dirty="0" smtClean="0">
                <a:latin typeface="Times New Roman"/>
                <a:cs typeface="Times New Roman"/>
              </a:rPr>
              <a:t> satellite </a:t>
            </a:r>
            <a:r>
              <a:rPr sz="1400" spc="-10" dirty="0" smtClean="0">
                <a:latin typeface="Times New Roman"/>
                <a:cs typeface="Times New Roman"/>
              </a:rPr>
              <a:t>can be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expected to be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found.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5818885"/>
            <a:ext cx="6231890" cy="32905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2225" algn="ctr">
              <a:lnSpc>
                <a:spcPct val="1000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Fig</a:t>
            </a:r>
            <a:r>
              <a:rPr sz="1400" b="1" spc="-5" dirty="0" smtClean="0">
                <a:latin typeface="Times New Roman"/>
                <a:cs typeface="Times New Roman"/>
              </a:rPr>
              <a:t> ( </a:t>
            </a:r>
            <a:r>
              <a:rPr sz="1400" b="1" spc="-10" dirty="0" smtClean="0">
                <a:latin typeface="Times New Roman"/>
                <a:cs typeface="Times New Roman"/>
              </a:rPr>
              <a:t>4.4)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19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MCS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uplinks data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GPS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which 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includes:</a:t>
            </a:r>
            <a:endParaRPr sz="1400">
              <a:latin typeface="Times New Roman"/>
              <a:cs typeface="Times New Roman"/>
            </a:endParaRPr>
          </a:p>
          <a:p>
            <a:pPr marL="12700" marR="149225">
              <a:lnSpc>
                <a:spcPts val="2420"/>
              </a:lnSpc>
              <a:spcBef>
                <a:spcPts val="195"/>
              </a:spcBef>
              <a:buFont typeface="Times New Roman"/>
              <a:buChar char="•"/>
              <a:tabLst>
                <a:tab pos="118745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anac,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which</a:t>
            </a:r>
            <a:r>
              <a:rPr sz="1400" spc="-5" dirty="0" smtClean="0">
                <a:latin typeface="Times New Roman"/>
                <a:cs typeface="Times New Roman"/>
              </a:rPr>
              <a:t> is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log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5" dirty="0" smtClean="0">
                <a:latin typeface="Times New Roman"/>
                <a:cs typeface="Times New Roman"/>
              </a:rPr>
              <a:t> all </a:t>
            </a:r>
            <a:r>
              <a:rPr sz="1400" spc="-10" dirty="0" smtClean="0">
                <a:latin typeface="Times New Roman"/>
                <a:cs typeface="Times New Roman"/>
              </a:rPr>
              <a:t>GPS</a:t>
            </a:r>
            <a:r>
              <a:rPr sz="1400" spc="-5" dirty="0" smtClean="0">
                <a:latin typeface="Times New Roman"/>
                <a:cs typeface="Times New Roman"/>
              </a:rPr>
              <a:t> satellite 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positions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lth, 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nd allows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GPS</a:t>
            </a:r>
            <a:r>
              <a:rPr sz="1400" spc="-5" dirty="0" smtClean="0">
                <a:latin typeface="Times New Roman"/>
                <a:cs typeface="Times New Roman"/>
              </a:rPr>
              <a:t> rec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iver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identify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which</a:t>
            </a:r>
            <a:r>
              <a:rPr sz="1400" spc="-5" dirty="0" smtClean="0">
                <a:latin typeface="Times New Roman"/>
                <a:cs typeface="Times New Roman"/>
              </a:rPr>
              <a:t> satellites </a:t>
            </a:r>
            <a:r>
              <a:rPr sz="1400" spc="-10" dirty="0" smtClean="0">
                <a:latin typeface="Times New Roman"/>
                <a:cs typeface="Times New Roman"/>
              </a:rPr>
              <a:t>are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 </a:t>
            </a:r>
            <a:r>
              <a:rPr sz="1400" spc="-5" dirty="0" smtClean="0">
                <a:latin typeface="Times New Roman"/>
                <a:cs typeface="Times New Roman"/>
              </a:rPr>
              <a:t>its </a:t>
            </a:r>
            <a:r>
              <a:rPr sz="1400" spc="-10" dirty="0" smtClean="0">
                <a:latin typeface="Times New Roman"/>
                <a:cs typeface="Times New Roman"/>
              </a:rPr>
              <a:t>he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isp</a:t>
            </a:r>
            <a:r>
              <a:rPr sz="1400" spc="-10" dirty="0" smtClean="0">
                <a:latin typeface="Times New Roman"/>
                <a:cs typeface="Times New Roman"/>
              </a:rPr>
              <a:t>here,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-10" dirty="0" smtClean="0">
                <a:latin typeface="Times New Roman"/>
                <a:cs typeface="Times New Roman"/>
              </a:rPr>
              <a:t>what</a:t>
            </a:r>
            <a:r>
              <a:rPr sz="1400" spc="-5" dirty="0" smtClean="0">
                <a:latin typeface="Times New Roman"/>
                <a:cs typeface="Times New Roman"/>
              </a:rPr>
              <a:t> t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5" dirty="0" smtClean="0">
                <a:latin typeface="Times New Roman"/>
                <a:cs typeface="Times New Roman"/>
              </a:rPr>
              <a:t>me</a:t>
            </a:r>
            <a:r>
              <a:rPr sz="1400" spc="-5" dirty="0" smtClean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28"/>
              </a:spcBef>
              <a:buFont typeface="Times New Roman"/>
              <a:buChar char="•"/>
            </a:pPr>
            <a:endParaRPr sz="500"/>
          </a:p>
          <a:p>
            <a:pPr marL="118745" indent="-106680">
              <a:lnSpc>
                <a:spcPct val="100000"/>
              </a:lnSpc>
              <a:buFont typeface="Times New Roman"/>
              <a:buChar char="•"/>
              <a:tabLst>
                <a:tab pos="118745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An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almanac </a:t>
            </a:r>
            <a:r>
              <a:rPr sz="1400" spc="-5" dirty="0" smtClean="0">
                <a:latin typeface="Times New Roman"/>
                <a:cs typeface="Times New Roman"/>
              </a:rPr>
              <a:t>is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like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schedule</a:t>
            </a:r>
            <a:r>
              <a:rPr sz="1400" spc="-5" dirty="0" smtClean="0">
                <a:latin typeface="Times New Roman"/>
                <a:cs typeface="Times New Roman"/>
              </a:rPr>
              <a:t> telling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GPS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rece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ver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</a:t>
            </a:r>
            <a:r>
              <a:rPr sz="1400" spc="-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en and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where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satellites </a:t>
            </a:r>
            <a:r>
              <a:rPr sz="1400" spc="-10" dirty="0" smtClean="0">
                <a:latin typeface="Times New Roman"/>
                <a:cs typeface="Times New Roman"/>
              </a:rPr>
              <a:t>will</a:t>
            </a:r>
            <a:endParaRPr sz="1400">
              <a:latin typeface="Times New Roman"/>
              <a:cs typeface="Times New Roman"/>
            </a:endParaRPr>
          </a:p>
          <a:p>
            <a:pPr marL="12700" marR="467995">
              <a:lnSpc>
                <a:spcPct val="143600"/>
              </a:lnSpc>
              <a:spcBef>
                <a:spcPts val="5"/>
              </a:spcBef>
            </a:pPr>
            <a:r>
              <a:rPr sz="1400" spc="-10" dirty="0" smtClean="0">
                <a:latin typeface="Times New Roman"/>
                <a:cs typeface="Times New Roman"/>
              </a:rPr>
              <a:t>be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overhea</a:t>
            </a:r>
            <a:r>
              <a:rPr sz="1400" spc="-5" dirty="0" smtClean="0">
                <a:latin typeface="Times New Roman"/>
                <a:cs typeface="Times New Roman"/>
              </a:rPr>
              <a:t>d. </a:t>
            </a:r>
            <a:r>
              <a:rPr sz="1400" spc="-2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ran</a:t>
            </a:r>
            <a:r>
              <a:rPr sz="1400" spc="-5" dirty="0" smtClean="0">
                <a:latin typeface="Times New Roman"/>
                <a:cs typeface="Times New Roman"/>
              </a:rPr>
              <a:t>s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tted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continuously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by</a:t>
            </a:r>
            <a:r>
              <a:rPr sz="1400" spc="-5" dirty="0" smtClean="0">
                <a:latin typeface="Times New Roman"/>
                <a:cs typeface="Times New Roman"/>
              </a:rPr>
              <a:t> all 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ellites, </a:t>
            </a:r>
            <a:r>
              <a:rPr sz="1400" spc="-10" dirty="0" smtClean="0">
                <a:latin typeface="Times New Roman"/>
                <a:cs typeface="Times New Roman"/>
              </a:rPr>
              <a:t>the alm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nac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allows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GPS</a:t>
            </a:r>
            <a:r>
              <a:rPr sz="1400" spc="-5" dirty="0" smtClean="0">
                <a:latin typeface="Times New Roman"/>
                <a:cs typeface="Times New Roman"/>
              </a:rPr>
              <a:t> rec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ivers 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</a:t>
            </a:r>
            <a:r>
              <a:rPr sz="1400" spc="-1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hoose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best</a:t>
            </a:r>
            <a:r>
              <a:rPr sz="1400" spc="-5" dirty="0" smtClean="0">
                <a:latin typeface="Times New Roman"/>
                <a:cs typeface="Times New Roman"/>
              </a:rPr>
              <a:t> satellite </a:t>
            </a:r>
            <a:r>
              <a:rPr sz="1400" spc="-10" dirty="0" smtClean="0">
                <a:latin typeface="Times New Roman"/>
                <a:cs typeface="Times New Roman"/>
              </a:rPr>
              <a:t>signals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use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dete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ine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position.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ct val="143700"/>
              </a:lnSpc>
              <a:buFont typeface="Times New Roman"/>
              <a:buChar char="•"/>
              <a:tabLst>
                <a:tab pos="118745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Ephe</a:t>
            </a:r>
            <a:r>
              <a:rPr sz="1400" spc="-20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eris </a:t>
            </a:r>
            <a:r>
              <a:rPr sz="1400" spc="-10" dirty="0" smtClean="0">
                <a:latin typeface="Times New Roman"/>
                <a:cs typeface="Times New Roman"/>
              </a:rPr>
              <a:t>data </a:t>
            </a:r>
            <a:r>
              <a:rPr sz="1400" spc="-5" dirty="0" smtClean="0">
                <a:latin typeface="Times New Roman"/>
                <a:cs typeface="Times New Roman"/>
              </a:rPr>
              <a:t>is u</a:t>
            </a:r>
            <a:r>
              <a:rPr sz="1400" spc="-10" dirty="0" smtClean="0">
                <a:latin typeface="Times New Roman"/>
                <a:cs typeface="Times New Roman"/>
              </a:rPr>
              <a:t>nique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sa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ellite,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provides highly a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cura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satellite posit</a:t>
            </a:r>
            <a:r>
              <a:rPr sz="1400" spc="-10" dirty="0" smtClean="0">
                <a:latin typeface="Times New Roman"/>
                <a:cs typeface="Times New Roman"/>
              </a:rPr>
              <a:t>ion </a:t>
            </a:r>
            <a:r>
              <a:rPr sz="1400" spc="-5" dirty="0" smtClean="0">
                <a:latin typeface="Times New Roman"/>
                <a:cs typeface="Times New Roman"/>
              </a:rPr>
              <a:t>(orbit) </a:t>
            </a:r>
            <a:r>
              <a:rPr sz="1400" spc="-10" dirty="0" smtClean="0">
                <a:latin typeface="Times New Roman"/>
                <a:cs typeface="Times New Roman"/>
              </a:rPr>
              <a:t>infor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ation for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that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GPS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 alo</a:t>
            </a:r>
            <a:r>
              <a:rPr sz="1400" spc="-10" dirty="0" smtClean="0">
                <a:latin typeface="Times New Roman"/>
                <a:cs typeface="Times New Roman"/>
              </a:rPr>
              <a:t>ne.</a:t>
            </a:r>
            <a:r>
              <a:rPr sz="1400" spc="-5" dirty="0" smtClean="0">
                <a:latin typeface="Times New Roman"/>
                <a:cs typeface="Times New Roman"/>
              </a:rPr>
              <a:t> It </a:t>
            </a:r>
            <a:r>
              <a:rPr sz="1400" spc="-10" dirty="0" smtClean="0">
                <a:latin typeface="Times New Roman"/>
                <a:cs typeface="Times New Roman"/>
              </a:rPr>
              <a:t>does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not include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inf</a:t>
            </a:r>
            <a:r>
              <a:rPr sz="1400" spc="-5" dirty="0" smtClean="0">
                <a:latin typeface="Times New Roman"/>
                <a:cs typeface="Times New Roman"/>
              </a:rPr>
              <a:t>or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ation about 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GPS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constellati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as 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whole.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Ephe</a:t>
            </a:r>
            <a:r>
              <a:rPr sz="1400" spc="-20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eris </a:t>
            </a:r>
            <a:r>
              <a:rPr sz="1400" spc="-10" dirty="0" smtClean="0">
                <a:latin typeface="Times New Roman"/>
                <a:cs typeface="Times New Roman"/>
              </a:rPr>
              <a:t>infor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ation </a:t>
            </a:r>
            <a:r>
              <a:rPr sz="1400" spc="-5" dirty="0" smtClean="0">
                <a:latin typeface="Times New Roman"/>
                <a:cs typeface="Times New Roman"/>
              </a:rPr>
              <a:t>is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also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tran</a:t>
            </a:r>
            <a:r>
              <a:rPr sz="1400" spc="-5" dirty="0" smtClean="0">
                <a:latin typeface="Times New Roman"/>
                <a:cs typeface="Times New Roman"/>
              </a:rPr>
              <a:t>s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itted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part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ch </a:t>
            </a:r>
            <a:r>
              <a:rPr sz="1400" spc="-5" dirty="0" smtClean="0">
                <a:latin typeface="Times New Roman"/>
                <a:cs typeface="Times New Roman"/>
              </a:rPr>
              <a:t>satellite’s </a:t>
            </a:r>
            <a:r>
              <a:rPr sz="1400" spc="-10" dirty="0" smtClean="0">
                <a:latin typeface="Times New Roman"/>
                <a:cs typeface="Times New Roman"/>
              </a:rPr>
              <a:t>time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signal.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305050" y="2754629"/>
            <a:ext cx="3447415" cy="29735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00" spc="-10" dirty="0" smtClean="0">
                <a:latin typeface="Calibri"/>
                <a:cs typeface="Calibri"/>
              </a:rPr>
              <a:t>6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07192"/>
            <a:ext cx="6252845" cy="36925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73025" indent="0" algn="just">
              <a:lnSpc>
                <a:spcPct val="143700"/>
              </a:lnSpc>
              <a:buFont typeface="Times New Roman"/>
              <a:buChar char="•"/>
              <a:tabLst>
                <a:tab pos="118745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By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using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5" dirty="0" smtClean="0">
                <a:latin typeface="Times New Roman"/>
                <a:cs typeface="Times New Roman"/>
              </a:rPr>
              <a:t>f</a:t>
            </a:r>
            <a:r>
              <a:rPr sz="1400" spc="-10" dirty="0" smtClean="0">
                <a:latin typeface="Times New Roman"/>
                <a:cs typeface="Times New Roman"/>
              </a:rPr>
              <a:t>orm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tion</a:t>
            </a:r>
            <a:r>
              <a:rPr sz="1400" spc="-5" dirty="0" smtClean="0">
                <a:latin typeface="Times New Roman"/>
                <a:cs typeface="Times New Roman"/>
              </a:rPr>
              <a:t> f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om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GPS</a:t>
            </a:r>
            <a:r>
              <a:rPr sz="1400" spc="-5" dirty="0" smtClean="0">
                <a:latin typeface="Times New Roman"/>
                <a:cs typeface="Times New Roman"/>
              </a:rPr>
              <a:t> satellite c</a:t>
            </a:r>
            <a:r>
              <a:rPr sz="1400" spc="-10" dirty="0" smtClean="0">
                <a:latin typeface="Times New Roman"/>
                <a:cs typeface="Times New Roman"/>
              </a:rPr>
              <a:t>onstellation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anac in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conju</a:t>
            </a:r>
            <a:r>
              <a:rPr sz="1400" spc="-5" dirty="0" smtClean="0">
                <a:latin typeface="Times New Roman"/>
                <a:cs typeface="Times New Roman"/>
              </a:rPr>
              <a:t>n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tion with 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ephemeris 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data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from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each</a:t>
            </a:r>
            <a:r>
              <a:rPr sz="1400" spc="-5" dirty="0" smtClean="0">
                <a:latin typeface="Times New Roman"/>
                <a:cs typeface="Times New Roman"/>
              </a:rPr>
              <a:t> satellite, </a:t>
            </a:r>
            <a:r>
              <a:rPr sz="1400" spc="-10" dirty="0" smtClean="0">
                <a:latin typeface="Times New Roman"/>
                <a:cs typeface="Times New Roman"/>
              </a:rPr>
              <a:t>the position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GPS </a:t>
            </a:r>
            <a:r>
              <a:rPr sz="1400" spc="-5" dirty="0" smtClean="0">
                <a:latin typeface="Times New Roman"/>
                <a:cs typeface="Times New Roman"/>
              </a:rPr>
              <a:t>satellite </a:t>
            </a:r>
            <a:r>
              <a:rPr sz="1400" spc="-10" dirty="0" smtClean="0">
                <a:latin typeface="Times New Roman"/>
                <a:cs typeface="Times New Roman"/>
              </a:rPr>
              <a:t>can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 very pre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isely deter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ined for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given time.</a:t>
            </a:r>
            <a:endParaRPr sz="1400">
              <a:latin typeface="Times New Roman"/>
              <a:cs typeface="Times New Roman"/>
            </a:endParaRPr>
          </a:p>
          <a:p>
            <a:pPr marL="12700" marR="245745">
              <a:lnSpc>
                <a:spcPts val="2420"/>
              </a:lnSpc>
              <a:spcBef>
                <a:spcPts val="195"/>
              </a:spcBef>
              <a:buFont typeface="Times New Roman"/>
              <a:buChar char="•"/>
              <a:tabLst>
                <a:tab pos="118745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Cloc</a:t>
            </a:r>
            <a:r>
              <a:rPr sz="1400" spc="-5" dirty="0" smtClean="0">
                <a:latin typeface="Times New Roman"/>
                <a:cs typeface="Times New Roman"/>
              </a:rPr>
              <a:t>k</a:t>
            </a:r>
            <a:r>
              <a:rPr sz="1400" spc="-10" dirty="0" smtClean="0">
                <a:latin typeface="Times New Roman"/>
                <a:cs typeface="Times New Roman"/>
              </a:rPr>
              <a:t>-corre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tion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factors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ch</a:t>
            </a:r>
            <a:r>
              <a:rPr sz="1400" spc="-5" dirty="0" smtClean="0">
                <a:latin typeface="Times New Roman"/>
                <a:cs typeface="Times New Roman"/>
              </a:rPr>
              <a:t> satellite; </a:t>
            </a:r>
            <a:r>
              <a:rPr sz="1400" spc="-10" dirty="0" smtClean="0">
                <a:latin typeface="Times New Roman"/>
                <a:cs typeface="Times New Roman"/>
              </a:rPr>
              <a:t>necessary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nsure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that</a:t>
            </a:r>
            <a:r>
              <a:rPr sz="1400" spc="-5" dirty="0" smtClean="0">
                <a:latin typeface="Times New Roman"/>
                <a:cs typeface="Times New Roman"/>
              </a:rPr>
              <a:t> all satellites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e operating</a:t>
            </a:r>
            <a:r>
              <a:rPr sz="1400" spc="-5" dirty="0" smtClean="0">
                <a:latin typeface="Times New Roman"/>
                <a:cs typeface="Times New Roman"/>
              </a:rPr>
              <a:t> at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same  pr</a:t>
            </a:r>
            <a:r>
              <a:rPr sz="1400" spc="-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cise 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ime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(known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“GPS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Ti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e”).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27"/>
              </a:spcBef>
              <a:buFont typeface="Times New Roman"/>
              <a:buChar char="•"/>
            </a:pPr>
            <a:endParaRPr sz="500"/>
          </a:p>
          <a:p>
            <a:pPr marL="118745" marR="104139" indent="-106680" algn="just">
              <a:lnSpc>
                <a:spcPct val="100000"/>
              </a:lnSpc>
              <a:buFont typeface="Times New Roman"/>
              <a:buChar char="•"/>
              <a:tabLst>
                <a:tab pos="118745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ospheric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data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(to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help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correct 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ost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distortion </a:t>
            </a:r>
            <a:r>
              <a:rPr sz="1400" spc="-1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aused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GPS</a:t>
            </a:r>
            <a:r>
              <a:rPr sz="1400" spc="-5" dirty="0" smtClean="0">
                <a:latin typeface="Times New Roman"/>
                <a:cs typeface="Times New Roman"/>
              </a:rPr>
              <a:t> satellite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7"/>
              </a:spcBef>
            </a:pPr>
            <a:endParaRPr sz="700"/>
          </a:p>
          <a:p>
            <a:pPr marL="12700" marR="1663064" algn="just">
              <a:lnSpc>
                <a:spcPct val="100000"/>
              </a:lnSpc>
            </a:pPr>
            <a:r>
              <a:rPr sz="1400" spc="-5" dirty="0" smtClean="0">
                <a:latin typeface="Times New Roman"/>
                <a:cs typeface="Times New Roman"/>
              </a:rPr>
              <a:t>sig</a:t>
            </a:r>
            <a:r>
              <a:rPr sz="1400" spc="-10" dirty="0" smtClean="0">
                <a:latin typeface="Times New Roman"/>
                <a:cs typeface="Times New Roman"/>
              </a:rPr>
              <a:t>nals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</a:t>
            </a:r>
            <a:r>
              <a:rPr sz="1400" spc="-2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sin</a:t>
            </a:r>
            <a:r>
              <a:rPr sz="1400" spc="-10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through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ionosphere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layer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5" dirty="0" smtClean="0">
                <a:latin typeface="Times New Roman"/>
                <a:cs typeface="Times New Roman"/>
              </a:rPr>
              <a:t> th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5" dirty="0" smtClean="0">
                <a:latin typeface="Times New Roman"/>
                <a:cs typeface="Times New Roman"/>
              </a:rPr>
              <a:t>at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osphere).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49"/>
              </a:spcBef>
            </a:pPr>
            <a:endParaRPr sz="700"/>
          </a:p>
          <a:p>
            <a:pPr marL="12700" marR="4580890" algn="just">
              <a:lnSpc>
                <a:spcPct val="1000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4.4 The</a:t>
            </a:r>
            <a:r>
              <a:rPr sz="1400" b="1" spc="-5" dirty="0" smtClean="0">
                <a:latin typeface="Times New Roman"/>
                <a:cs typeface="Times New Roman"/>
              </a:rPr>
              <a:t> U</a:t>
            </a:r>
            <a:r>
              <a:rPr sz="1400" b="1" spc="-10" dirty="0" smtClean="0">
                <a:latin typeface="Times New Roman"/>
                <a:cs typeface="Times New Roman"/>
              </a:rPr>
              <a:t>ser</a:t>
            </a:r>
            <a:r>
              <a:rPr sz="1400" b="1" spc="-5" dirty="0" smtClean="0">
                <a:latin typeface="Times New Roman"/>
                <a:cs typeface="Times New Roman"/>
              </a:rPr>
              <a:t> S</a:t>
            </a:r>
            <a:r>
              <a:rPr sz="1400" b="1" spc="-10" dirty="0" smtClean="0">
                <a:latin typeface="Times New Roman"/>
                <a:cs typeface="Times New Roman"/>
              </a:rPr>
              <a:t>egment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2410"/>
              </a:lnSpc>
              <a:spcBef>
                <a:spcPts val="190"/>
              </a:spcBef>
            </a:pP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</a:t>
            </a:r>
            <a:r>
              <a:rPr sz="1400" spc="-5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er Segment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prises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anyone using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GPS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rec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iver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rec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ive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GPS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sig</a:t>
            </a:r>
            <a:r>
              <a:rPr sz="1400" spc="-10" dirty="0" smtClean="0">
                <a:latin typeface="Times New Roman"/>
                <a:cs typeface="Times New Roman"/>
              </a:rPr>
              <a:t>nal and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deter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in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their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position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and/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time.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Typical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applications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within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user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segment</a:t>
            </a:r>
            <a:endParaRPr sz="1400">
              <a:latin typeface="Times New Roman"/>
              <a:cs typeface="Times New Roman"/>
            </a:endParaRPr>
          </a:p>
          <a:p>
            <a:pPr marL="12700" marR="15875">
              <a:lnSpc>
                <a:spcPts val="2410"/>
              </a:lnSpc>
              <a:spcBef>
                <a:spcPts val="5"/>
              </a:spcBef>
            </a:pPr>
            <a:r>
              <a:rPr sz="1400" spc="-10" dirty="0" smtClean="0">
                <a:latin typeface="Times New Roman"/>
                <a:cs typeface="Times New Roman"/>
              </a:rPr>
              <a:t>are </a:t>
            </a:r>
            <a:r>
              <a:rPr sz="1400" spc="-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land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navigation </a:t>
            </a:r>
            <a:r>
              <a:rPr sz="1400" spc="-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hikers,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vehicle </a:t>
            </a:r>
            <a:r>
              <a:rPr sz="1400" spc="-15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ocation,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surveying,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ma</a:t>
            </a:r>
            <a:r>
              <a:rPr sz="1400" spc="-5" dirty="0" smtClean="0">
                <a:latin typeface="Times New Roman"/>
                <a:cs typeface="Times New Roman"/>
              </a:rPr>
              <a:t>rin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navigation,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rial</a:t>
            </a:r>
            <a:r>
              <a:rPr sz="1400" spc="-10" dirty="0" smtClean="0">
                <a:latin typeface="Times New Roman"/>
                <a:cs typeface="Times New Roman"/>
              </a:rPr>
              <a:t> navigation,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ma</a:t>
            </a:r>
            <a:r>
              <a:rPr sz="1400" spc="-10" dirty="0" smtClean="0">
                <a:latin typeface="Times New Roman"/>
                <a:cs typeface="Times New Roman"/>
              </a:rPr>
              <a:t>chine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con</a:t>
            </a:r>
            <a:r>
              <a:rPr sz="1400" spc="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rol</a:t>
            </a:r>
            <a:r>
              <a:rPr sz="1400" spc="-5" dirty="0" smtClean="0">
                <a:latin typeface="Times New Roman"/>
                <a:cs typeface="Times New Roman"/>
              </a:rPr>
              <a:t> et</a:t>
            </a:r>
            <a:r>
              <a:rPr sz="1400" spc="-15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, </a:t>
            </a:r>
            <a:r>
              <a:rPr sz="1400" spc="-10" dirty="0" smtClean="0">
                <a:latin typeface="Times New Roman"/>
                <a:cs typeface="Times New Roman"/>
              </a:rPr>
              <a:t>fig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(4.5)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sh</a:t>
            </a:r>
            <a:r>
              <a:rPr sz="1400" spc="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ws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kind of 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GPS re</a:t>
            </a:r>
            <a:r>
              <a:rPr sz="1400" spc="-15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eiv</a:t>
            </a:r>
            <a:r>
              <a:rPr sz="1400" spc="-10" dirty="0" smtClean="0">
                <a:latin typeface="Times New Roman"/>
                <a:cs typeface="Times New Roman"/>
              </a:rPr>
              <a:t>er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05605" y="7873238"/>
            <a:ext cx="648335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Fig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(4.5)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581150" y="4594859"/>
            <a:ext cx="4888865" cy="31896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00" spc="-10" dirty="0" smtClean="0">
                <a:latin typeface="Calibri"/>
                <a:cs typeface="Calibri"/>
              </a:rPr>
              <a:t>7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894</Words>
  <Application>Microsoft Office PowerPoint</Application>
  <PresentationFormat>Custom</PresentationFormat>
  <Paragraphs>67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University of Diyala College of Engineering Department of Communications Engineering</vt:lpstr>
      <vt:lpstr>Lecture # 8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Diyala College of Engineering Department of Communications Engineering</dc:title>
  <dc:creator>DR.Ahmed Saker 2o1O</dc:creator>
  <cp:lastModifiedBy>STOP</cp:lastModifiedBy>
  <cp:revision>1</cp:revision>
  <dcterms:created xsi:type="dcterms:W3CDTF">2018-11-10T00:01:51Z</dcterms:created>
  <dcterms:modified xsi:type="dcterms:W3CDTF">2018-11-09T21:07:05Z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2018-11-09T00:00:00Z</vt:filetime>
  </property>
  <property fmtid="{D5CDD505-2E9C-101B-9397-08002B2CF9AE}" pid="3" name="LastSaved">
    <vt:filetime>2018-11-09T00:00:00Z</vt:filetime>
  </property>
</Properties>
</file>